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5"/>
  </p:notesMasterIdLst>
  <p:sldIdLst>
    <p:sldId id="256" r:id="rId5"/>
    <p:sldId id="656" r:id="rId6"/>
    <p:sldId id="641" r:id="rId7"/>
    <p:sldId id="642" r:id="rId8"/>
    <p:sldId id="644" r:id="rId9"/>
    <p:sldId id="645" r:id="rId10"/>
    <p:sldId id="643" r:id="rId11"/>
    <p:sldId id="653" r:id="rId12"/>
    <p:sldId id="637" r:id="rId13"/>
    <p:sldId id="604" r:id="rId14"/>
    <p:sldId id="615" r:id="rId15"/>
    <p:sldId id="625" r:id="rId16"/>
    <p:sldId id="648" r:id="rId17"/>
    <p:sldId id="638" r:id="rId18"/>
    <p:sldId id="529" r:id="rId19"/>
    <p:sldId id="497" r:id="rId20"/>
    <p:sldId id="538" r:id="rId21"/>
    <p:sldId id="561" r:id="rId22"/>
    <p:sldId id="480" r:id="rId23"/>
    <p:sldId id="639" r:id="rId24"/>
    <p:sldId id="650" r:id="rId25"/>
    <p:sldId id="649" r:id="rId26"/>
    <p:sldId id="651" r:id="rId27"/>
    <p:sldId id="652" r:id="rId28"/>
    <p:sldId id="634" r:id="rId29"/>
    <p:sldId id="636" r:id="rId30"/>
    <p:sldId id="262" r:id="rId31"/>
    <p:sldId id="654" r:id="rId32"/>
    <p:sldId id="657" r:id="rId33"/>
    <p:sldId id="26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A833"/>
    <a:srgbClr val="003C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6DDB5E-85D0-AA47-7285-04ECA04ADDE7}" v="46" dt="2025-02-27T16:05:38.105"/>
    <p1510:client id="{CC1436CF-7E17-865F-FFFB-0E248F62091A}" v="460" dt="2025-02-27T18:15:34.9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FE7494-DF59-1D4D-AC0A-DB834711A214}" type="datetimeFigureOut">
              <a:rPr lang="en-US" smtClean="0"/>
              <a:t>2/27/2025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4BD100-E68A-6A41-A23F-64406516398F}" type="slidenum">
              <a:rPr lang="en-US" smtClean="0"/>
              <a:t>‹#›</a:t>
            </a:fld>
            <a:endParaRPr lang="en-US"/>
          </a:p>
        </p:txBody>
      </p:sp>
    </p:spTree>
    <p:extLst>
      <p:ext uri="{BB962C8B-B14F-4D97-AF65-F5344CB8AC3E}">
        <p14:creationId xmlns:p14="http://schemas.microsoft.com/office/powerpoint/2010/main" val="3925340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497F2F9-9A76-5543-A80E-78446F36A845}" type="slidenum">
              <a:rPr lang="en-US" smtClean="0"/>
              <a:pPr>
                <a:defRPr/>
              </a:pPr>
              <a:t>10</a:t>
            </a:fld>
            <a:endParaRPr lang="en-US"/>
          </a:p>
        </p:txBody>
      </p:sp>
    </p:spTree>
    <p:extLst>
      <p:ext uri="{BB962C8B-B14F-4D97-AF65-F5344CB8AC3E}">
        <p14:creationId xmlns:p14="http://schemas.microsoft.com/office/powerpoint/2010/main" val="3245242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solidFill>
                  <a:srgbClr val="1A1A1A"/>
                </a:solidFill>
                <a:latin typeface="ArialMT"/>
              </a:rPr>
              <a:t>RESULTS:</a:t>
            </a:r>
            <a:endParaRPr lang="en-US" sz="1200" b="1">
              <a:solidFill>
                <a:prstClr val="black"/>
              </a:solidFill>
              <a:latin typeface="ArialMT"/>
            </a:endParaRPr>
          </a:p>
          <a:p>
            <a:r>
              <a:rPr lang="en-US" sz="1200" b="0">
                <a:solidFill>
                  <a:srgbClr val="1A1A1A"/>
                </a:solidFill>
                <a:latin typeface="ArialMT"/>
              </a:rPr>
              <a:t>From 1986 to 1998, 415 incident hip fracture cases were identified. After controlling for age, body mass index, use of postmenopausal hormones, smoking, and dietary intakes in proportional hazards models, risk of hip fracture was lowered by 6% (95% confidence interval [CI], 4%-9%; P&lt;.001) for each increase of 3 metabolic equivalent (MET)-hours per week of activity (equivalent to 1 h/</a:t>
            </a:r>
            <a:r>
              <a:rPr lang="en-US" sz="1200" b="0" err="1">
                <a:solidFill>
                  <a:srgbClr val="1A1A1A"/>
                </a:solidFill>
                <a:latin typeface="ArialMT"/>
              </a:rPr>
              <a:t>wk</a:t>
            </a:r>
            <a:r>
              <a:rPr lang="en-US" sz="1200" b="0">
                <a:solidFill>
                  <a:srgbClr val="1A1A1A"/>
                </a:solidFill>
                <a:latin typeface="ArialMT"/>
              </a:rPr>
              <a:t> of walking at an average pace). Active women with at least 24 MET-h/</a:t>
            </a:r>
            <a:r>
              <a:rPr lang="en-US" sz="1200" b="0" err="1">
                <a:solidFill>
                  <a:srgbClr val="1A1A1A"/>
                </a:solidFill>
                <a:latin typeface="ArialMT"/>
              </a:rPr>
              <a:t>wk</a:t>
            </a:r>
            <a:r>
              <a:rPr lang="en-US" sz="1200" b="0">
                <a:solidFill>
                  <a:srgbClr val="1A1A1A"/>
                </a:solidFill>
                <a:latin typeface="ArialMT"/>
              </a:rPr>
              <a:t> had a 55% lower risk of hip fracture (relative risk [RR], 0.45; 95% CI, 0.32-0.63) compared with sedentary women with less than 3 MET-h/wk. Even women with a lower risk of hip fracture due to higher body weight experienced a further reduction in risk with higher levels of activity. Risk of hip fracture decreased linearly with increasing level of activity among women not taking postmenopausal hormones (P&lt;.001), but not among women taking hormones (P =.24). Among women who did no other exercise, walking for at least 4 h/</a:t>
            </a:r>
            <a:r>
              <a:rPr lang="en-US" sz="1200" b="0" err="1">
                <a:solidFill>
                  <a:srgbClr val="1A1A1A"/>
                </a:solidFill>
                <a:latin typeface="ArialMT"/>
              </a:rPr>
              <a:t>wk</a:t>
            </a:r>
            <a:r>
              <a:rPr lang="en-US" sz="1200" b="0">
                <a:solidFill>
                  <a:srgbClr val="1A1A1A"/>
                </a:solidFill>
                <a:latin typeface="ArialMT"/>
              </a:rPr>
              <a:t> was associated with a 41% lower risk of hip fracture (RR, 0.59; 95% CI, 0.37-0.94) compared with less than 1 h/wk. More time spent standing was also independently associated with lower risks.</a:t>
            </a:r>
            <a:endParaRPr lang="en-US"/>
          </a:p>
        </p:txBody>
      </p:sp>
      <p:sp>
        <p:nvSpPr>
          <p:cNvPr id="4" name="Slide Number Placeholder 3"/>
          <p:cNvSpPr>
            <a:spLocks noGrp="1"/>
          </p:cNvSpPr>
          <p:nvPr>
            <p:ph type="sldNum" sz="quarter" idx="10"/>
          </p:nvPr>
        </p:nvSpPr>
        <p:spPr/>
        <p:txBody>
          <a:bodyPr/>
          <a:lstStyle/>
          <a:p>
            <a:pPr>
              <a:defRPr/>
            </a:pPr>
            <a:fld id="{D497F2F9-9A76-5543-A80E-78446F36A845}" type="slidenum">
              <a:rPr lang="en-US" smtClean="0"/>
              <a:pPr>
                <a:defRPr/>
              </a:pPr>
              <a:t>12</a:t>
            </a:fld>
            <a:endParaRPr lang="en-US"/>
          </a:p>
        </p:txBody>
      </p:sp>
    </p:spTree>
    <p:extLst>
      <p:ext uri="{BB962C8B-B14F-4D97-AF65-F5344CB8AC3E}">
        <p14:creationId xmlns:p14="http://schemas.microsoft.com/office/powerpoint/2010/main" val="2197987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p:spPr>
        <p:txBody>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fld id="{D8F3EBC5-348F-9A43-8C10-3E7FDFD185F2}" type="slidenum">
              <a:rPr lang="en-US" sz="1200">
                <a:latin typeface="Times" charset="0"/>
              </a:rPr>
              <a:pPr/>
              <a:t>16</a:t>
            </a:fld>
            <a:endParaRPr lang="en-US" sz="1200">
              <a:latin typeface="Times" charset="0"/>
            </a:endParaRPr>
          </a:p>
        </p:txBody>
      </p:sp>
      <p:sp>
        <p:nvSpPr>
          <p:cNvPr id="57346"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extLst>
            <a:ext uri="{FAA26D3D-D897-4be2-8F04-BA451C77F1D7}">
              <ma14:placeholderFlag xmlns="" xmlns:ma14="http://schemas.microsoft.com/office/mac/drawingml/2011/main" val="1"/>
            </a:ext>
          </a:extLst>
        </p:spPr>
        <p:txBody>
          <a:bodyPr/>
          <a:lstStyle/>
          <a:p>
            <a:pPr eaLnBrk="1" hangingPunct="1"/>
            <a:endParaRPr lang="en-US">
              <a:latin typeface="Times" charset="0"/>
            </a:endParaRPr>
          </a:p>
        </p:txBody>
      </p:sp>
    </p:spTree>
    <p:extLst>
      <p:ext uri="{BB962C8B-B14F-4D97-AF65-F5344CB8AC3E}">
        <p14:creationId xmlns:p14="http://schemas.microsoft.com/office/powerpoint/2010/main" val="4108013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86200" y="8831263"/>
            <a:ext cx="2971800" cy="465137"/>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b"/>
          <a:lstStyle/>
          <a:p>
            <a:pPr algn="r">
              <a:defRPr/>
            </a:pPr>
            <a:fld id="{7BC1DACC-3922-6442-A14C-619F1C1C1186}" type="slidenum">
              <a:rPr lang="en-US" sz="1200">
                <a:latin typeface="Times" charset="0"/>
                <a:cs typeface="+mn-cs"/>
              </a:rPr>
              <a:pPr algn="r">
                <a:defRPr/>
              </a:pPr>
              <a:t>18</a:t>
            </a:fld>
            <a:endParaRPr lang="en-US" sz="1200">
              <a:latin typeface="Times" charset="0"/>
              <a:cs typeface="+mn-cs"/>
            </a:endParaRPr>
          </a:p>
        </p:txBody>
      </p:sp>
      <p:sp>
        <p:nvSpPr>
          <p:cNvPr id="6144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extLst>
            <a:ext uri="{FAA26D3D-D897-4be2-8F04-BA451C77F1D7}">
              <ma14:placeholderFlag xmlns="" xmlns:ma14="http://schemas.microsoft.com/office/mac/drawingml/2011/main" val="1"/>
            </a:ext>
          </a:extLst>
        </p:spPr>
        <p:txBody>
          <a:bodyPr/>
          <a:lstStyle/>
          <a:p>
            <a:pPr eaLnBrk="1" hangingPunct="1"/>
            <a:endParaRPr lang="en-US">
              <a:latin typeface="Times" charset="0"/>
            </a:endParaRPr>
          </a:p>
        </p:txBody>
      </p:sp>
    </p:spTree>
    <p:extLst>
      <p:ext uri="{BB962C8B-B14F-4D97-AF65-F5344CB8AC3E}">
        <p14:creationId xmlns:p14="http://schemas.microsoft.com/office/powerpoint/2010/main" val="1683253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p:spPr>
        <p:txBody>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fld id="{1CD10AB3-512B-BE42-9C61-ADBDA1D40BA4}" type="slidenum">
              <a:rPr lang="en-US" sz="1200">
                <a:latin typeface="Times" charset="0"/>
              </a:rPr>
              <a:pPr/>
              <a:t>19</a:t>
            </a:fld>
            <a:endParaRPr lang="en-US" sz="1200">
              <a:latin typeface="Times" charset="0"/>
            </a:endParaRPr>
          </a:p>
        </p:txBody>
      </p:sp>
      <p:sp>
        <p:nvSpPr>
          <p:cNvPr id="6144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extLst>
            <a:ext uri="{FAA26D3D-D897-4be2-8F04-BA451C77F1D7}">
              <ma14:placeholderFlag xmlns="" xmlns:ma14="http://schemas.microsoft.com/office/mac/drawingml/2011/main" val="1"/>
            </a:ext>
          </a:extLst>
        </p:spPr>
        <p:txBody>
          <a:bodyPr/>
          <a:lstStyle/>
          <a:p>
            <a:pPr eaLnBrk="1" hangingPunct="1"/>
            <a:endParaRPr lang="en-US">
              <a:latin typeface="Times" charset="0"/>
            </a:endParaRPr>
          </a:p>
        </p:txBody>
      </p:sp>
    </p:spTree>
    <p:extLst>
      <p:ext uri="{BB962C8B-B14F-4D97-AF65-F5344CB8AC3E}">
        <p14:creationId xmlns:p14="http://schemas.microsoft.com/office/powerpoint/2010/main" val="1200439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F2C47-039E-4F25-7A4C-69501FBB47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8CEDF5-826C-1BA7-5EA0-7F57DDEE27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1E809BF5-CAEC-F7FB-4B31-707861C4F560}"/>
              </a:ext>
            </a:extLst>
          </p:cNvPr>
          <p:cNvSpPr>
            <a:spLocks noGrp="1"/>
          </p:cNvSpPr>
          <p:nvPr>
            <p:ph type="sldNum" sz="quarter" idx="12"/>
          </p:nvPr>
        </p:nvSpPr>
        <p:spPr/>
        <p:txBody>
          <a:bodyPr/>
          <a:lstStyle/>
          <a:p>
            <a:fld id="{6DC3758B-96A3-A94D-BBE0-9E3BF93748C8}" type="slidenum">
              <a:rPr lang="en-US" smtClean="0"/>
              <a:t>‹#›</a:t>
            </a:fld>
            <a:endParaRPr lang="en-US"/>
          </a:p>
        </p:txBody>
      </p:sp>
    </p:spTree>
    <p:extLst>
      <p:ext uri="{BB962C8B-B14F-4D97-AF65-F5344CB8AC3E}">
        <p14:creationId xmlns:p14="http://schemas.microsoft.com/office/powerpoint/2010/main" val="1335905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9C375-0AF7-5E66-BBCE-28F354C065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53E63F-B10F-2E3A-977B-2D23D07B39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B88936-16F1-1467-118D-01884B4405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758CD84-C4CE-CEED-32D1-C20F9D6EE45F}"/>
              </a:ext>
            </a:extLst>
          </p:cNvPr>
          <p:cNvSpPr>
            <a:spLocks noGrp="1"/>
          </p:cNvSpPr>
          <p:nvPr>
            <p:ph type="sldNum" sz="quarter" idx="12"/>
          </p:nvPr>
        </p:nvSpPr>
        <p:spPr/>
        <p:txBody>
          <a:bodyPr/>
          <a:lstStyle/>
          <a:p>
            <a:fld id="{6DC3758B-96A3-A94D-BBE0-9E3BF93748C8}" type="slidenum">
              <a:rPr lang="en-US" smtClean="0"/>
              <a:t>‹#›</a:t>
            </a:fld>
            <a:endParaRPr lang="en-US"/>
          </a:p>
        </p:txBody>
      </p:sp>
    </p:spTree>
    <p:extLst>
      <p:ext uri="{BB962C8B-B14F-4D97-AF65-F5344CB8AC3E}">
        <p14:creationId xmlns:p14="http://schemas.microsoft.com/office/powerpoint/2010/main" val="892283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E7E7F-A2E2-7509-1BEB-7ABD39BDFD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D62202-0361-65DE-474A-FEF5C12FCD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052D381-3185-A530-7207-7DD29AA713E0}"/>
              </a:ext>
            </a:extLst>
          </p:cNvPr>
          <p:cNvSpPr>
            <a:spLocks noGrp="1"/>
          </p:cNvSpPr>
          <p:nvPr>
            <p:ph type="sldNum" sz="quarter" idx="12"/>
          </p:nvPr>
        </p:nvSpPr>
        <p:spPr/>
        <p:txBody>
          <a:bodyPr/>
          <a:lstStyle/>
          <a:p>
            <a:fld id="{6DC3758B-96A3-A94D-BBE0-9E3BF93748C8}" type="slidenum">
              <a:rPr lang="en-US" smtClean="0"/>
              <a:t>‹#›</a:t>
            </a:fld>
            <a:endParaRPr lang="en-US"/>
          </a:p>
        </p:txBody>
      </p:sp>
    </p:spTree>
    <p:extLst>
      <p:ext uri="{BB962C8B-B14F-4D97-AF65-F5344CB8AC3E}">
        <p14:creationId xmlns:p14="http://schemas.microsoft.com/office/powerpoint/2010/main" val="2298645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3D0CC0-EB9A-5466-C4B1-C83EB68F66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EE53D1-C610-9BC8-BF1A-4F89EE4B10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FA97465-EA45-73E9-D18A-C3B77B0167CB}"/>
              </a:ext>
            </a:extLst>
          </p:cNvPr>
          <p:cNvSpPr>
            <a:spLocks noGrp="1"/>
          </p:cNvSpPr>
          <p:nvPr>
            <p:ph type="sldNum" sz="quarter" idx="12"/>
          </p:nvPr>
        </p:nvSpPr>
        <p:spPr/>
        <p:txBody>
          <a:bodyPr/>
          <a:lstStyle/>
          <a:p>
            <a:fld id="{6DC3758B-96A3-A94D-BBE0-9E3BF93748C8}" type="slidenum">
              <a:rPr lang="en-US" smtClean="0"/>
              <a:t>‹#›</a:t>
            </a:fld>
            <a:endParaRPr lang="en-US"/>
          </a:p>
        </p:txBody>
      </p:sp>
    </p:spTree>
    <p:extLst>
      <p:ext uri="{BB962C8B-B14F-4D97-AF65-F5344CB8AC3E}">
        <p14:creationId xmlns:p14="http://schemas.microsoft.com/office/powerpoint/2010/main" val="14707906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2"/>
          <p:cNvSpPr>
            <a:spLocks noGrp="1"/>
          </p:cNvSpPr>
          <p:nvPr>
            <p:ph idx="1"/>
          </p:nvPr>
        </p:nvSpPr>
        <p:spPr>
          <a:xfrm>
            <a:off x="609601" y="1657034"/>
            <a:ext cx="5449468" cy="4521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3"/>
          </p:nvPr>
        </p:nvSpPr>
        <p:spPr>
          <a:xfrm>
            <a:off x="6315886" y="1657034"/>
            <a:ext cx="5449468" cy="4521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p:cNvSpPr>
            <a:spLocks noGrp="1"/>
          </p:cNvSpPr>
          <p:nvPr>
            <p:ph type="sldNum" sz="quarter" idx="14"/>
          </p:nvPr>
        </p:nvSpPr>
        <p:spPr/>
        <p:txBody>
          <a:bodyPr/>
          <a:lstStyle>
            <a:lvl1pPr>
              <a:defRPr baseline="0"/>
            </a:lvl1pPr>
          </a:lstStyle>
          <a:p>
            <a:pPr>
              <a:defRPr/>
            </a:pPr>
            <a:fld id="{C93CB1CD-9E79-6748-9A89-58104CA4AF66}" type="slidenum">
              <a:rPr lang="en-US"/>
              <a:pPr>
                <a:defRPr/>
              </a:pPr>
              <a:t>‹#›</a:t>
            </a:fld>
            <a:endParaRPr lang="en-US"/>
          </a:p>
        </p:txBody>
      </p:sp>
    </p:spTree>
    <p:extLst>
      <p:ext uri="{BB962C8B-B14F-4D97-AF65-F5344CB8AC3E}">
        <p14:creationId xmlns:p14="http://schemas.microsoft.com/office/powerpoint/2010/main" val="42062538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2"/>
          <p:cNvSpPr>
            <a:spLocks noGrp="1"/>
          </p:cNvSpPr>
          <p:nvPr>
            <p:ph idx="1"/>
          </p:nvPr>
        </p:nvSpPr>
        <p:spPr>
          <a:xfrm>
            <a:off x="609601" y="1657034"/>
            <a:ext cx="5449468" cy="4521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3"/>
          </p:nvPr>
        </p:nvSpPr>
        <p:spPr>
          <a:xfrm>
            <a:off x="6315886" y="1657034"/>
            <a:ext cx="5449468" cy="4521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p:cNvSpPr>
            <a:spLocks noGrp="1"/>
          </p:cNvSpPr>
          <p:nvPr>
            <p:ph type="sldNum" sz="quarter" idx="14"/>
          </p:nvPr>
        </p:nvSpPr>
        <p:spPr/>
        <p:txBody>
          <a:bodyPr/>
          <a:lstStyle>
            <a:lvl1pPr>
              <a:defRPr baseline="0"/>
            </a:lvl1pPr>
          </a:lstStyle>
          <a:p>
            <a:pPr>
              <a:defRPr/>
            </a:pPr>
            <a:fld id="{98CB8BB4-9FA0-9E40-AE50-7BEF561755D6}" type="slidenum">
              <a:rPr lang="en-US"/>
              <a:pPr>
                <a:defRPr/>
              </a:pPr>
              <a:t>‹#›</a:t>
            </a:fld>
            <a:endParaRPr lang="en-US"/>
          </a:p>
        </p:txBody>
      </p:sp>
    </p:spTree>
    <p:extLst>
      <p:ext uri="{BB962C8B-B14F-4D97-AF65-F5344CB8AC3E}">
        <p14:creationId xmlns:p14="http://schemas.microsoft.com/office/powerpoint/2010/main" val="1685504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2"/>
          <p:cNvSpPr>
            <a:spLocks noGrp="1"/>
          </p:cNvSpPr>
          <p:nvPr>
            <p:ph idx="1"/>
          </p:nvPr>
        </p:nvSpPr>
        <p:spPr>
          <a:xfrm>
            <a:off x="609601" y="1657034"/>
            <a:ext cx="5449468" cy="4521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3"/>
          </p:nvPr>
        </p:nvSpPr>
        <p:spPr>
          <a:xfrm>
            <a:off x="6315886" y="1657034"/>
            <a:ext cx="5449468" cy="4521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p:cNvSpPr>
            <a:spLocks noGrp="1"/>
          </p:cNvSpPr>
          <p:nvPr>
            <p:ph type="sldNum" sz="quarter" idx="14"/>
          </p:nvPr>
        </p:nvSpPr>
        <p:spPr/>
        <p:txBody>
          <a:bodyPr/>
          <a:lstStyle>
            <a:lvl1pPr>
              <a:defRPr baseline="0"/>
            </a:lvl1pPr>
          </a:lstStyle>
          <a:p>
            <a:pPr>
              <a:defRPr/>
            </a:pPr>
            <a:fld id="{98CB8BB4-9FA0-9E40-AE50-7BEF561755D6}" type="slidenum">
              <a:rPr lang="en-US"/>
              <a:pPr>
                <a:defRPr/>
              </a:pPr>
              <a:t>‹#›</a:t>
            </a:fld>
            <a:endParaRPr lang="en-US"/>
          </a:p>
        </p:txBody>
      </p:sp>
    </p:spTree>
    <p:extLst>
      <p:ext uri="{BB962C8B-B14F-4D97-AF65-F5344CB8AC3E}">
        <p14:creationId xmlns:p14="http://schemas.microsoft.com/office/powerpoint/2010/main" val="2648940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A4234-7778-A87A-07D3-6D560AB1A5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998267-AAC0-EB72-D97F-E04C73B3CD8B}"/>
              </a:ext>
            </a:extLst>
          </p:cNvPr>
          <p:cNvSpPr>
            <a:spLocks noGrp="1"/>
          </p:cNvSpPr>
          <p:nvPr>
            <p:ph idx="1"/>
          </p:nvPr>
        </p:nvSpPr>
        <p:spPr/>
        <p:txBody>
          <a:bodyPr/>
          <a:lstStyle>
            <a:lvl2pPr marL="685800" indent="-228600">
              <a:buClr>
                <a:srgbClr val="03A5B0"/>
              </a:buClr>
              <a:buFont typeface="Arial" panose="020B0604020202020204" pitchFamily="34" charset="0"/>
              <a:buChar char="•"/>
              <a:defRPr/>
            </a:lvl2pPr>
            <a:lvl3pPr marL="1143000" indent="-228600">
              <a:buClr>
                <a:srgbClr val="03A5B0"/>
              </a:buClr>
              <a:buFont typeface="Arial" panose="020B0604020202020204" pitchFamily="34" charset="0"/>
              <a:buChar char="•"/>
              <a:defRPr/>
            </a:lvl3pPr>
            <a:lvl4pPr>
              <a:buClr>
                <a:srgbClr val="03A5B0"/>
              </a:buClr>
              <a:defRPr>
                <a:latin typeface="Source Sans Pro" panose="020B0503030403020204" pitchFamily="34" charset="0"/>
              </a:defRPr>
            </a:lvl4pPr>
            <a:lvl5pPr>
              <a:buClr>
                <a:srgbClr val="03A5B0"/>
              </a:buClr>
              <a:defRPr>
                <a:latin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5D8D343-D3E2-C17C-4611-74AD0750F5EF}"/>
              </a:ext>
            </a:extLst>
          </p:cNvPr>
          <p:cNvSpPr>
            <a:spLocks noGrp="1"/>
          </p:cNvSpPr>
          <p:nvPr>
            <p:ph type="sldNum" sz="quarter" idx="12"/>
          </p:nvPr>
        </p:nvSpPr>
        <p:spPr/>
        <p:txBody>
          <a:bodyPr/>
          <a:lstStyle/>
          <a:p>
            <a:fld id="{6DC3758B-96A3-A94D-BBE0-9E3BF93748C8}" type="slidenum">
              <a:rPr lang="en-US" smtClean="0"/>
              <a:t>‹#›</a:t>
            </a:fld>
            <a:endParaRPr lang="en-US"/>
          </a:p>
        </p:txBody>
      </p:sp>
    </p:spTree>
    <p:extLst>
      <p:ext uri="{BB962C8B-B14F-4D97-AF65-F5344CB8AC3E}">
        <p14:creationId xmlns:p14="http://schemas.microsoft.com/office/powerpoint/2010/main" val="1107848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4B34B-DF7B-FF33-91E4-A9B4B545E5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65A954-1EAA-3E9C-BD49-B67A4141FA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2EC5B404-6DBB-9E0C-7A15-D9E80EF558D1}"/>
              </a:ext>
            </a:extLst>
          </p:cNvPr>
          <p:cNvSpPr>
            <a:spLocks noGrp="1"/>
          </p:cNvSpPr>
          <p:nvPr>
            <p:ph type="sldNum" sz="quarter" idx="12"/>
          </p:nvPr>
        </p:nvSpPr>
        <p:spPr/>
        <p:txBody>
          <a:bodyPr/>
          <a:lstStyle/>
          <a:p>
            <a:fld id="{6DC3758B-96A3-A94D-BBE0-9E3BF93748C8}" type="slidenum">
              <a:rPr lang="en-US" smtClean="0"/>
              <a:t>‹#›</a:t>
            </a:fld>
            <a:endParaRPr lang="en-US"/>
          </a:p>
        </p:txBody>
      </p:sp>
    </p:spTree>
    <p:extLst>
      <p:ext uri="{BB962C8B-B14F-4D97-AF65-F5344CB8AC3E}">
        <p14:creationId xmlns:p14="http://schemas.microsoft.com/office/powerpoint/2010/main" val="2115800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67259-EF60-1082-FA4B-E367688E3F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EE7F75-57F1-8BB2-F632-3EC579709A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1B79F4-403B-CC00-AB41-3A9DA75C65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B412DA81-3508-3EE0-78E3-335F5BC91F53}"/>
              </a:ext>
            </a:extLst>
          </p:cNvPr>
          <p:cNvSpPr>
            <a:spLocks noGrp="1"/>
          </p:cNvSpPr>
          <p:nvPr>
            <p:ph type="sldNum" sz="quarter" idx="12"/>
          </p:nvPr>
        </p:nvSpPr>
        <p:spPr/>
        <p:txBody>
          <a:bodyPr/>
          <a:lstStyle/>
          <a:p>
            <a:fld id="{6DC3758B-96A3-A94D-BBE0-9E3BF93748C8}" type="slidenum">
              <a:rPr lang="en-US" smtClean="0"/>
              <a:t>‹#›</a:t>
            </a:fld>
            <a:endParaRPr lang="en-US"/>
          </a:p>
        </p:txBody>
      </p:sp>
    </p:spTree>
    <p:extLst>
      <p:ext uri="{BB962C8B-B14F-4D97-AF65-F5344CB8AC3E}">
        <p14:creationId xmlns:p14="http://schemas.microsoft.com/office/powerpoint/2010/main" val="4061768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CD4D7-136A-64BB-EA23-60E856A972B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7B6B0C-4553-5744-775D-5C342F7AF9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D7E8D0-B935-9FC0-BEC8-59A3DCF5F54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99776A-D93E-34A9-208C-069E396BA9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52D93F-127E-4D37-69D3-8FE360A4B3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61662772-D8EE-5051-DACC-59F48BA4CA64}"/>
              </a:ext>
            </a:extLst>
          </p:cNvPr>
          <p:cNvSpPr>
            <a:spLocks noGrp="1"/>
          </p:cNvSpPr>
          <p:nvPr>
            <p:ph type="sldNum" sz="quarter" idx="12"/>
          </p:nvPr>
        </p:nvSpPr>
        <p:spPr/>
        <p:txBody>
          <a:bodyPr/>
          <a:lstStyle/>
          <a:p>
            <a:fld id="{6DC3758B-96A3-A94D-BBE0-9E3BF93748C8}" type="slidenum">
              <a:rPr lang="en-US" smtClean="0"/>
              <a:t>‹#›</a:t>
            </a:fld>
            <a:endParaRPr lang="en-US"/>
          </a:p>
        </p:txBody>
      </p:sp>
    </p:spTree>
    <p:extLst>
      <p:ext uri="{BB962C8B-B14F-4D97-AF65-F5344CB8AC3E}">
        <p14:creationId xmlns:p14="http://schemas.microsoft.com/office/powerpoint/2010/main" val="3827098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95781-D9E0-3B90-0AAD-836D74DB68A5}"/>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D0147567-8DCF-4190-6D12-80B8AC228A7A}"/>
              </a:ext>
            </a:extLst>
          </p:cNvPr>
          <p:cNvSpPr>
            <a:spLocks noGrp="1"/>
          </p:cNvSpPr>
          <p:nvPr>
            <p:ph type="sldNum" sz="quarter" idx="12"/>
          </p:nvPr>
        </p:nvSpPr>
        <p:spPr/>
        <p:txBody>
          <a:bodyPr/>
          <a:lstStyle/>
          <a:p>
            <a:fld id="{6DC3758B-96A3-A94D-BBE0-9E3BF93748C8}" type="slidenum">
              <a:rPr lang="en-US" smtClean="0"/>
              <a:t>‹#›</a:t>
            </a:fld>
            <a:endParaRPr lang="en-US"/>
          </a:p>
        </p:txBody>
      </p:sp>
    </p:spTree>
    <p:extLst>
      <p:ext uri="{BB962C8B-B14F-4D97-AF65-F5344CB8AC3E}">
        <p14:creationId xmlns:p14="http://schemas.microsoft.com/office/powerpoint/2010/main" val="34086360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7004BF-4D94-6061-5862-F717BC21371B}"/>
              </a:ext>
            </a:extLst>
          </p:cNvPr>
          <p:cNvSpPr>
            <a:spLocks noGrp="1"/>
          </p:cNvSpPr>
          <p:nvPr>
            <p:ph type="sldNum" sz="quarter" idx="12"/>
          </p:nvPr>
        </p:nvSpPr>
        <p:spPr/>
        <p:txBody>
          <a:bodyPr/>
          <a:lstStyle/>
          <a:p>
            <a:fld id="{6DC3758B-96A3-A94D-BBE0-9E3BF93748C8}" type="slidenum">
              <a:rPr lang="en-US" smtClean="0"/>
              <a:t>‹#›</a:t>
            </a:fld>
            <a:endParaRPr lang="en-US"/>
          </a:p>
        </p:txBody>
      </p:sp>
    </p:spTree>
    <p:extLst>
      <p:ext uri="{BB962C8B-B14F-4D97-AF65-F5344CB8AC3E}">
        <p14:creationId xmlns:p14="http://schemas.microsoft.com/office/powerpoint/2010/main" val="1251795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118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E434D-7D68-3380-F6EF-113792ADEE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EB784A-6FEB-E36A-9386-97286C64C3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0C3F86-081D-4584-E5E1-03C5A5200A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5CE617A5-12E5-4AEE-6F2B-59360894B8D2}"/>
              </a:ext>
            </a:extLst>
          </p:cNvPr>
          <p:cNvSpPr>
            <a:spLocks noGrp="1"/>
          </p:cNvSpPr>
          <p:nvPr>
            <p:ph type="sldNum" sz="quarter" idx="12"/>
          </p:nvPr>
        </p:nvSpPr>
        <p:spPr/>
        <p:txBody>
          <a:bodyPr/>
          <a:lstStyle/>
          <a:p>
            <a:fld id="{6DC3758B-96A3-A94D-BBE0-9E3BF93748C8}" type="slidenum">
              <a:rPr lang="en-US" smtClean="0"/>
              <a:t>‹#›</a:t>
            </a:fld>
            <a:endParaRPr lang="en-US"/>
          </a:p>
        </p:txBody>
      </p:sp>
    </p:spTree>
    <p:extLst>
      <p:ext uri="{BB962C8B-B14F-4D97-AF65-F5344CB8AC3E}">
        <p14:creationId xmlns:p14="http://schemas.microsoft.com/office/powerpoint/2010/main" val="648417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783BF4-3A3C-DA85-B776-D8BE3DCD2F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E4AA80-E59A-084F-81D2-6F49E69131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D8E05AEB-F921-8D61-CE67-AC5452D4F45A}"/>
              </a:ext>
            </a:extLst>
          </p:cNvPr>
          <p:cNvSpPr>
            <a:spLocks noGrp="1"/>
          </p:cNvSpPr>
          <p:nvPr>
            <p:ph type="sldNum" sz="quarter" idx="4"/>
          </p:nvPr>
        </p:nvSpPr>
        <p:spPr>
          <a:xfrm>
            <a:off x="9116403" y="6268847"/>
            <a:ext cx="2743200" cy="365125"/>
          </a:xfrm>
          <a:prstGeom prst="rect">
            <a:avLst/>
          </a:prstGeom>
        </p:spPr>
        <p:txBody>
          <a:bodyPr vert="horz" lIns="91440" tIns="45720" rIns="91440" bIns="45720" rtlCol="0" anchor="ctr"/>
          <a:lstStyle>
            <a:lvl1pPr algn="r">
              <a:defRPr sz="2000" b="1" i="0">
                <a:solidFill>
                  <a:srgbClr val="003C71"/>
                </a:solidFill>
                <a:latin typeface="Source Sans Pro Semibold" panose="020B0503030403020204" pitchFamily="34" charset="0"/>
              </a:defRPr>
            </a:lvl1pPr>
          </a:lstStyle>
          <a:p>
            <a:fld id="{6DC3758B-96A3-A94D-BBE0-9E3BF93748C8}" type="slidenum">
              <a:rPr lang="en-US" smtClean="0"/>
              <a:pPr/>
              <a:t>‹#›</a:t>
            </a:fld>
            <a:endParaRPr lang="en-US"/>
          </a:p>
        </p:txBody>
      </p:sp>
    </p:spTree>
    <p:extLst>
      <p:ext uri="{BB962C8B-B14F-4D97-AF65-F5344CB8AC3E}">
        <p14:creationId xmlns:p14="http://schemas.microsoft.com/office/powerpoint/2010/main" val="21741148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 id="2147483661" r:id="rId13"/>
    <p:sldLayoutId id="2147483662" r:id="rId14"/>
    <p:sldLayoutId id="2147483663" r:id="rId15"/>
  </p:sldLayoutIdLst>
  <p:hf hdr="0" ftr="0" dt="0"/>
  <p:txStyles>
    <p:titleStyle>
      <a:lvl1pPr algn="l" defTabSz="914400" rtl="0" eaLnBrk="1" latinLnBrk="0" hangingPunct="1">
        <a:lnSpc>
          <a:spcPct val="90000"/>
        </a:lnSpc>
        <a:spcBef>
          <a:spcPct val="0"/>
        </a:spcBef>
        <a:buNone/>
        <a:defRPr sz="4400" kern="1200">
          <a:solidFill>
            <a:srgbClr val="003C71"/>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003C71"/>
        </a:buClr>
        <a:buFont typeface="Wingdings" pitchFamily="2" charset="2"/>
        <a:buChar char="§"/>
        <a:defRPr sz="2800" b="0" i="0" kern="1200">
          <a:solidFill>
            <a:schemeClr val="tx1">
              <a:lumMod val="75000"/>
              <a:lumOff val="25000"/>
            </a:schemeClr>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Clr>
          <a:srgbClr val="03A5B0"/>
        </a:buClr>
        <a:buFont typeface="Arial" panose="020B0604020202020204" pitchFamily="34" charset="0"/>
        <a:buChar char="•"/>
        <a:defRPr sz="2400" kern="1200">
          <a:solidFill>
            <a:schemeClr val="tx1">
              <a:lumMod val="75000"/>
              <a:lumOff val="25000"/>
            </a:schemeClr>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Clr>
          <a:srgbClr val="03A5B0"/>
        </a:buClr>
        <a:buFont typeface="Arial" panose="020B0604020202020204" pitchFamily="34" charset="0"/>
        <a:buChar char="•"/>
        <a:defRPr sz="2000" kern="1200">
          <a:solidFill>
            <a:schemeClr val="tx1">
              <a:lumMod val="75000"/>
              <a:lumOff val="25000"/>
            </a:schemeClr>
          </a:solidFill>
          <a:latin typeface="Source Sans Pro" panose="020B0503030403020204" pitchFamily="34" charset="0"/>
          <a:ea typeface="+mn-ea"/>
          <a:cs typeface="+mn-cs"/>
        </a:defRPr>
      </a:lvl3pPr>
      <a:lvl4pPr marL="1600200" indent="-228600" algn="l" defTabSz="914400" rtl="0" eaLnBrk="1" latinLnBrk="0" hangingPunct="1">
        <a:lnSpc>
          <a:spcPct val="90000"/>
        </a:lnSpc>
        <a:spcBef>
          <a:spcPts val="500"/>
        </a:spcBef>
        <a:buClr>
          <a:srgbClr val="03A5B0"/>
        </a:buClr>
        <a:buFont typeface="Arial" panose="020B0604020202020204" pitchFamily="34" charset="0"/>
        <a:buChar char="•"/>
        <a:defRPr sz="1800" kern="1200">
          <a:solidFill>
            <a:schemeClr val="tx1">
              <a:lumMod val="75000"/>
              <a:lumOff val="25000"/>
            </a:schemeClr>
          </a:solidFill>
          <a:latin typeface="Source Sans Pro" panose="020B0503030403020204" pitchFamily="34" charset="0"/>
          <a:ea typeface="+mn-ea"/>
          <a:cs typeface="+mn-cs"/>
        </a:defRPr>
      </a:lvl4pPr>
      <a:lvl5pPr marL="2057400" indent="-228600" algn="l" defTabSz="914400" rtl="0" eaLnBrk="1" latinLnBrk="0" hangingPunct="1">
        <a:lnSpc>
          <a:spcPct val="90000"/>
        </a:lnSpc>
        <a:spcBef>
          <a:spcPts val="500"/>
        </a:spcBef>
        <a:buClr>
          <a:srgbClr val="03A5B0"/>
        </a:buClr>
        <a:buFont typeface="Arial" panose="020B0604020202020204" pitchFamily="34" charset="0"/>
        <a:buChar char="•"/>
        <a:defRPr sz="1800" kern="1200">
          <a:solidFill>
            <a:schemeClr val="tx1">
              <a:lumMod val="75000"/>
              <a:lumOff val="25000"/>
            </a:schemeClr>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lnelson@chpberkshires.org&#8203;"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5" Type="http://schemas.openxmlformats.org/officeDocument/2006/relationships/image" Target="../media/image16.jpe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gif"/><Relationship Id="rId7" Type="http://schemas.openxmlformats.org/officeDocument/2006/relationships/hyperlink" Target="https://chromewebstore.google.com/detail/news-feed-eradicator/fjcldmjmjhkklehbacihaiopjklihlgg?hl=en" TargetMode="External"/><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hyperlink" Target="https://socialcovid.commons.gc.cuny.edu/othermedia/" TargetMode="External"/><Relationship Id="rId5" Type="http://schemas.openxmlformats.org/officeDocument/2006/relationships/image" Target="../media/image27.png"/><Relationship Id="rId4" Type="http://schemas.openxmlformats.org/officeDocument/2006/relationships/hyperlink" Target="http://efoundations.typepad.com/efoundations/2007/08/feeding-faceboo.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hyperlink" Target="mailto:aminor@chpberkshires.org" TargetMode="External"/><Relationship Id="rId2" Type="http://schemas.openxmlformats.org/officeDocument/2006/relationships/hyperlink" Target="https://chpberkshires.org/group-health" TargetMode="External"/><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A4477-878D-CE47-BFB3-3D154510A45F}"/>
              </a:ext>
            </a:extLst>
          </p:cNvPr>
          <p:cNvSpPr>
            <a:spLocks noGrp="1"/>
          </p:cNvSpPr>
          <p:nvPr>
            <p:ph type="ctrTitle"/>
          </p:nvPr>
        </p:nvSpPr>
        <p:spPr>
          <a:xfrm>
            <a:off x="1501671" y="2848563"/>
            <a:ext cx="9183174" cy="1964872"/>
          </a:xfrm>
        </p:spPr>
        <p:txBody>
          <a:bodyPr>
            <a:normAutofit fontScale="90000"/>
          </a:bodyPr>
          <a:lstStyle/>
          <a:p>
            <a:r>
              <a:rPr lang="en-US"/>
              <a:t>Maintain Your Brain:</a:t>
            </a:r>
            <a:br>
              <a:rPr lang="en-US"/>
            </a:br>
            <a:r>
              <a:rPr lang="en-US"/>
              <a:t>Tips and Lifestyle Habits to Sustain Cognitive Health</a:t>
            </a:r>
          </a:p>
        </p:txBody>
      </p:sp>
      <p:sp>
        <p:nvSpPr>
          <p:cNvPr id="3" name="Subtitle 2">
            <a:extLst>
              <a:ext uri="{FF2B5EF4-FFF2-40B4-BE49-F238E27FC236}">
                <a16:creationId xmlns:a16="http://schemas.microsoft.com/office/drawing/2014/main" id="{B221D45A-C5D2-4E4B-A6FA-D009DED210BB}"/>
              </a:ext>
            </a:extLst>
          </p:cNvPr>
          <p:cNvSpPr>
            <a:spLocks noGrp="1"/>
          </p:cNvSpPr>
          <p:nvPr>
            <p:ph type="subTitle" idx="1"/>
          </p:nvPr>
        </p:nvSpPr>
        <p:spPr>
          <a:xfrm>
            <a:off x="3032938" y="4808290"/>
            <a:ext cx="5671241" cy="1737398"/>
          </a:xfrm>
        </p:spPr>
        <p:txBody>
          <a:bodyPr vert="horz" lIns="91440" tIns="45720" rIns="91440" bIns="45720" rtlCol="0" anchor="t">
            <a:normAutofit/>
          </a:bodyPr>
          <a:lstStyle/>
          <a:p>
            <a:r>
              <a:rPr lang="en-US">
                <a:latin typeface="Source Sans Pro"/>
                <a:ea typeface="Source Sans Pro"/>
              </a:rPr>
              <a:t>Lisa Nelson, MD, </a:t>
            </a:r>
            <a:endParaRPr lang="en-US">
              <a:ea typeface="Source Sans Pro"/>
            </a:endParaRPr>
          </a:p>
          <a:p>
            <a:r>
              <a:rPr lang="en-US">
                <a:latin typeface="Source Sans Pro"/>
                <a:ea typeface="Source Sans Pro"/>
                <a:hlinkClick r:id="rId2"/>
              </a:rPr>
              <a:t>lnelson@CHPBerkshires.org</a:t>
            </a:r>
            <a:br>
              <a:rPr lang="en-US">
                <a:latin typeface="Source Sans Pro"/>
                <a:ea typeface="Source Sans Pro"/>
              </a:rPr>
            </a:br>
            <a:endParaRPr lang="en-US">
              <a:latin typeface="Source Sans Pro"/>
              <a:ea typeface="Source Sans Pro"/>
            </a:endParaRPr>
          </a:p>
          <a:p>
            <a:r>
              <a:rPr lang="en-US">
                <a:latin typeface="Source Sans Pro"/>
                <a:ea typeface="Source Sans Pro"/>
              </a:rPr>
              <a:t>WATCH THE VIDEO HERE</a:t>
            </a:r>
            <a:endParaRPr lang="en-US">
              <a:ea typeface="Source Sans Pro"/>
            </a:endParaRPr>
          </a:p>
        </p:txBody>
      </p:sp>
      <p:pic>
        <p:nvPicPr>
          <p:cNvPr id="5" name="Picture 4" descr="A logo with a sun and waves&#10;&#10;Description automatically generated">
            <a:extLst>
              <a:ext uri="{FF2B5EF4-FFF2-40B4-BE49-F238E27FC236}">
                <a16:creationId xmlns:a16="http://schemas.microsoft.com/office/drawing/2014/main" id="{18A8EB6D-655C-79E1-3AE4-2668D3CBF13B}"/>
              </a:ext>
            </a:extLst>
          </p:cNvPr>
          <p:cNvPicPr>
            <a:picLocks noChangeAspect="1"/>
          </p:cNvPicPr>
          <p:nvPr/>
        </p:nvPicPr>
        <p:blipFill>
          <a:blip r:embed="rId3"/>
          <a:stretch>
            <a:fillRect/>
          </a:stretch>
        </p:blipFill>
        <p:spPr>
          <a:xfrm>
            <a:off x="3360511" y="474663"/>
            <a:ext cx="4914900" cy="1400175"/>
          </a:xfrm>
          <a:prstGeom prst="rect">
            <a:avLst/>
          </a:prstGeom>
        </p:spPr>
      </p:pic>
    </p:spTree>
    <p:extLst>
      <p:ext uri="{BB962C8B-B14F-4D97-AF65-F5344CB8AC3E}">
        <p14:creationId xmlns:p14="http://schemas.microsoft.com/office/powerpoint/2010/main" val="6984158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7362" y="720434"/>
            <a:ext cx="9950103" cy="572325"/>
          </a:xfrm>
        </p:spPr>
        <p:txBody>
          <a:bodyPr>
            <a:normAutofit fontScale="90000"/>
          </a:bodyPr>
          <a:lstStyle/>
          <a:p>
            <a:r>
              <a:rPr lang="en-US">
                <a:solidFill>
                  <a:srgbClr val="EAA833"/>
                </a:solidFill>
              </a:rPr>
              <a:t>Foods to Support Brain Health</a:t>
            </a:r>
          </a:p>
        </p:txBody>
      </p:sp>
      <p:pic>
        <p:nvPicPr>
          <p:cNvPr id="5" name="Picture 4"/>
          <p:cNvPicPr>
            <a:picLocks noChangeAspect="1"/>
          </p:cNvPicPr>
          <p:nvPr/>
        </p:nvPicPr>
        <p:blipFill>
          <a:blip r:embed="rId3"/>
          <a:stretch>
            <a:fillRect/>
          </a:stretch>
        </p:blipFill>
        <p:spPr>
          <a:xfrm>
            <a:off x="2286000" y="4011821"/>
            <a:ext cx="3352800" cy="2231136"/>
          </a:xfrm>
          <a:prstGeom prst="rect">
            <a:avLst/>
          </a:prstGeom>
        </p:spPr>
      </p:pic>
      <p:pic>
        <p:nvPicPr>
          <p:cNvPr id="8" name="Picture 7"/>
          <p:cNvPicPr>
            <a:picLocks noChangeAspect="1"/>
          </p:cNvPicPr>
          <p:nvPr/>
        </p:nvPicPr>
        <p:blipFill>
          <a:blip r:embed="rId4"/>
          <a:stretch>
            <a:fillRect/>
          </a:stretch>
        </p:blipFill>
        <p:spPr>
          <a:xfrm>
            <a:off x="6096000" y="4016829"/>
            <a:ext cx="3505200" cy="2332552"/>
          </a:xfrm>
          <a:prstGeom prst="rect">
            <a:avLst/>
          </a:prstGeom>
        </p:spPr>
      </p:pic>
      <p:pic>
        <p:nvPicPr>
          <p:cNvPr id="9" name="Picture 8"/>
          <p:cNvPicPr>
            <a:picLocks noChangeAspect="1"/>
          </p:cNvPicPr>
          <p:nvPr/>
        </p:nvPicPr>
        <p:blipFill>
          <a:blip r:embed="rId5"/>
          <a:stretch>
            <a:fillRect/>
          </a:stretch>
        </p:blipFill>
        <p:spPr>
          <a:xfrm>
            <a:off x="3954038" y="1907762"/>
            <a:ext cx="5242338" cy="1819177"/>
          </a:xfrm>
          <a:prstGeom prst="rect">
            <a:avLst/>
          </a:prstGeom>
        </p:spPr>
      </p:pic>
      <p:pic>
        <p:nvPicPr>
          <p:cNvPr id="7" name="Picture 6"/>
          <p:cNvPicPr>
            <a:picLocks noChangeAspect="1"/>
          </p:cNvPicPr>
          <p:nvPr/>
        </p:nvPicPr>
        <p:blipFill>
          <a:blip r:embed="rId6"/>
          <a:stretch>
            <a:fillRect/>
          </a:stretch>
        </p:blipFill>
        <p:spPr>
          <a:xfrm>
            <a:off x="3439757" y="1713080"/>
            <a:ext cx="2619439" cy="2207237"/>
          </a:xfrm>
          <a:prstGeom prst="rect">
            <a:avLst/>
          </a:prstGeom>
        </p:spPr>
      </p:pic>
    </p:spTree>
    <p:extLst>
      <p:ext uri="{BB962C8B-B14F-4D97-AF65-F5344CB8AC3E}">
        <p14:creationId xmlns:p14="http://schemas.microsoft.com/office/powerpoint/2010/main" val="4171958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7362" y="720434"/>
            <a:ext cx="9950103" cy="779754"/>
          </a:xfrm>
        </p:spPr>
        <p:txBody>
          <a:bodyPr/>
          <a:lstStyle/>
          <a:p>
            <a:r>
              <a:rPr lang="en-US">
                <a:solidFill>
                  <a:srgbClr val="EAA833"/>
                </a:solidFill>
              </a:rPr>
              <a:t>Movement is Medicine!</a:t>
            </a:r>
          </a:p>
        </p:txBody>
      </p:sp>
      <p:pic>
        <p:nvPicPr>
          <p:cNvPr id="5" name="Picture 4"/>
          <p:cNvPicPr>
            <a:picLocks noChangeAspect="1"/>
          </p:cNvPicPr>
          <p:nvPr/>
        </p:nvPicPr>
        <p:blipFill>
          <a:blip r:embed="rId2"/>
          <a:stretch>
            <a:fillRect/>
          </a:stretch>
        </p:blipFill>
        <p:spPr>
          <a:xfrm>
            <a:off x="6192740" y="1724667"/>
            <a:ext cx="4001718" cy="22896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p:cNvPicPr>
            <a:picLocks noChangeAspect="1"/>
          </p:cNvPicPr>
          <p:nvPr/>
        </p:nvPicPr>
        <p:blipFill>
          <a:blip r:embed="rId3"/>
          <a:stretch>
            <a:fillRect/>
          </a:stretch>
        </p:blipFill>
        <p:spPr>
          <a:xfrm>
            <a:off x="1789571" y="4020115"/>
            <a:ext cx="4680857" cy="23023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p:cNvPicPr>
            <a:picLocks noChangeAspect="1"/>
          </p:cNvPicPr>
          <p:nvPr/>
        </p:nvPicPr>
        <p:blipFill>
          <a:blip r:embed="rId4"/>
          <a:stretch>
            <a:fillRect/>
          </a:stretch>
        </p:blipFill>
        <p:spPr>
          <a:xfrm>
            <a:off x="1794705" y="1500379"/>
            <a:ext cx="4572000" cy="28201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descr="A person&amp;#39;s feet walking on grass&#10;&#10;AI-generated content may be incorrect.">
            <a:extLst>
              <a:ext uri="{FF2B5EF4-FFF2-40B4-BE49-F238E27FC236}">
                <a16:creationId xmlns:a16="http://schemas.microsoft.com/office/drawing/2014/main" id="{7BE95D31-D265-DC93-26BE-7AEC386C534C}"/>
              </a:ext>
            </a:extLst>
          </p:cNvPr>
          <p:cNvPicPr>
            <a:picLocks noChangeAspect="1"/>
          </p:cNvPicPr>
          <p:nvPr/>
        </p:nvPicPr>
        <p:blipFill>
          <a:blip r:embed="rId5"/>
          <a:stretch>
            <a:fillRect/>
          </a:stretch>
        </p:blipFill>
        <p:spPr>
          <a:xfrm>
            <a:off x="6197502" y="3774070"/>
            <a:ext cx="3876675" cy="25622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2919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20948" y="834638"/>
            <a:ext cx="9950103" cy="692924"/>
          </a:xfrm>
        </p:spPr>
        <p:txBody>
          <a:bodyPr>
            <a:normAutofit fontScale="90000"/>
          </a:bodyPr>
          <a:lstStyle/>
          <a:p>
            <a:r>
              <a:rPr lang="en-US">
                <a:solidFill>
                  <a:srgbClr val="EAA833"/>
                </a:solidFill>
              </a:rPr>
              <a:t>Movement is Medicine!</a:t>
            </a:r>
          </a:p>
        </p:txBody>
      </p:sp>
      <p:sp>
        <p:nvSpPr>
          <p:cNvPr id="6" name="Content Placeholder 5"/>
          <p:cNvSpPr>
            <a:spLocks noGrp="1"/>
          </p:cNvSpPr>
          <p:nvPr>
            <p:ph idx="1"/>
          </p:nvPr>
        </p:nvSpPr>
        <p:spPr>
          <a:xfrm>
            <a:off x="939048" y="1714859"/>
            <a:ext cx="10133161" cy="4471718"/>
          </a:xfrm>
        </p:spPr>
        <p:txBody>
          <a:bodyPr vert="horz" lIns="91440" tIns="45720" rIns="91440" bIns="45720" rtlCol="0" anchor="t">
            <a:normAutofit/>
          </a:bodyPr>
          <a:lstStyle/>
          <a:p>
            <a:r>
              <a:rPr lang="en-US">
                <a:solidFill>
                  <a:srgbClr val="003C71"/>
                </a:solidFill>
                <a:latin typeface="Source Sans Pro"/>
                <a:ea typeface="Source Sans Pro"/>
              </a:rPr>
              <a:t>MYB study: </a:t>
            </a:r>
            <a:r>
              <a:rPr lang="en-US" b="1">
                <a:solidFill>
                  <a:srgbClr val="EAA833"/>
                </a:solidFill>
                <a:latin typeface="Source Sans Pro"/>
                <a:ea typeface="Source Sans Pro"/>
              </a:rPr>
              <a:t>300 minutes of moderate movement each week, or </a:t>
            </a:r>
            <a:r>
              <a:rPr lang="en-US" err="1">
                <a:solidFill>
                  <a:srgbClr val="003C71"/>
                </a:solidFill>
                <a:latin typeface="Source Sans Pro"/>
                <a:ea typeface="Source Sans Pro"/>
              </a:rPr>
              <a:t>or</a:t>
            </a:r>
            <a:r>
              <a:rPr lang="en-US">
                <a:solidFill>
                  <a:srgbClr val="EAA833"/>
                </a:solidFill>
                <a:latin typeface="Source Sans Pro"/>
                <a:ea typeface="Source Sans Pro"/>
              </a:rPr>
              <a:t> </a:t>
            </a:r>
            <a:r>
              <a:rPr lang="en-US" b="1">
                <a:solidFill>
                  <a:srgbClr val="EAA833"/>
                </a:solidFill>
                <a:latin typeface="Source Sans Pro"/>
                <a:ea typeface="Source Sans Pro"/>
              </a:rPr>
              <a:t>150 minutes</a:t>
            </a:r>
            <a:r>
              <a:rPr lang="en-US">
                <a:solidFill>
                  <a:srgbClr val="EAA833"/>
                </a:solidFill>
                <a:latin typeface="Source Sans Pro"/>
                <a:ea typeface="Source Sans Pro"/>
              </a:rPr>
              <a:t> </a:t>
            </a:r>
            <a:r>
              <a:rPr lang="en-US">
                <a:solidFill>
                  <a:srgbClr val="003C71"/>
                </a:solidFill>
                <a:latin typeface="Source Sans Pro"/>
                <a:ea typeface="Source Sans Pro"/>
              </a:rPr>
              <a:t>of vigorous movement.</a:t>
            </a:r>
          </a:p>
          <a:p>
            <a:r>
              <a:rPr lang="en-US">
                <a:solidFill>
                  <a:srgbClr val="003C71"/>
                </a:solidFill>
                <a:latin typeface="Source Sans Pro"/>
                <a:ea typeface="Source Sans Pro"/>
              </a:rPr>
              <a:t>Other studies have shown</a:t>
            </a:r>
            <a:r>
              <a:rPr lang="en-US">
                <a:solidFill>
                  <a:srgbClr val="EAA833"/>
                </a:solidFill>
                <a:latin typeface="Source Sans Pro"/>
                <a:ea typeface="Source Sans Pro"/>
              </a:rPr>
              <a:t> </a:t>
            </a:r>
            <a:r>
              <a:rPr lang="en-US" b="1">
                <a:solidFill>
                  <a:srgbClr val="EAA833"/>
                </a:solidFill>
                <a:latin typeface="Source Sans Pro"/>
                <a:ea typeface="Source Sans Pro"/>
              </a:rPr>
              <a:t>150 minutes/week</a:t>
            </a:r>
            <a:r>
              <a:rPr lang="en-US">
                <a:solidFill>
                  <a:srgbClr val="EAA833"/>
                </a:solidFill>
                <a:latin typeface="Source Sans Pro"/>
                <a:ea typeface="Source Sans Pro"/>
              </a:rPr>
              <a:t> </a:t>
            </a:r>
            <a:r>
              <a:rPr lang="en-US">
                <a:solidFill>
                  <a:srgbClr val="003C71"/>
                </a:solidFill>
                <a:latin typeface="Source Sans Pro"/>
                <a:ea typeface="Source Sans Pro"/>
              </a:rPr>
              <a:t>to be positively associated with bone, metabolic and cardiac health.</a:t>
            </a:r>
          </a:p>
          <a:p>
            <a:r>
              <a:rPr lang="en-US">
                <a:solidFill>
                  <a:srgbClr val="003C71"/>
                </a:solidFill>
                <a:latin typeface="Source Sans Pro"/>
                <a:ea typeface="Source Sans Pro"/>
              </a:rPr>
              <a:t>Weight bearing exercise, </a:t>
            </a:r>
            <a:r>
              <a:rPr lang="en-US" b="1">
                <a:solidFill>
                  <a:srgbClr val="EAA833"/>
                </a:solidFill>
                <a:latin typeface="Source Sans Pro"/>
                <a:ea typeface="Source Sans Pro"/>
              </a:rPr>
              <a:t>like walking, </a:t>
            </a:r>
            <a:r>
              <a:rPr lang="en-US">
                <a:solidFill>
                  <a:srgbClr val="003C71"/>
                </a:solidFill>
                <a:latin typeface="Source Sans Pro"/>
                <a:ea typeface="Source Sans Pro"/>
              </a:rPr>
              <a:t>are key for bone health.</a:t>
            </a:r>
          </a:p>
          <a:p>
            <a:r>
              <a:rPr lang="en-US" b="1">
                <a:solidFill>
                  <a:srgbClr val="EAA833"/>
                </a:solidFill>
                <a:latin typeface="Source Sans Pro"/>
                <a:ea typeface="Source Sans Pro"/>
              </a:rPr>
              <a:t>Agility and balance</a:t>
            </a:r>
            <a:r>
              <a:rPr lang="en-US" b="1">
                <a:solidFill>
                  <a:srgbClr val="003C71"/>
                </a:solidFill>
                <a:latin typeface="Source Sans Pro"/>
                <a:ea typeface="Source Sans Pro"/>
              </a:rPr>
              <a:t> </a:t>
            </a:r>
            <a:r>
              <a:rPr lang="en-US">
                <a:solidFill>
                  <a:srgbClr val="003C71"/>
                </a:solidFill>
                <a:latin typeface="Source Sans Pro"/>
                <a:ea typeface="Source Sans Pro"/>
              </a:rPr>
              <a:t>are also key: Qi Gong, yoga and physical therapy have all been shown to improve balance and prevent falls</a:t>
            </a:r>
            <a:endParaRPr lang="en-US"/>
          </a:p>
          <a:p>
            <a:r>
              <a:rPr lang="en-US">
                <a:solidFill>
                  <a:srgbClr val="003C71"/>
                </a:solidFill>
                <a:latin typeface="Source Sans Pro"/>
                <a:ea typeface="Source Sans Pro"/>
              </a:rPr>
              <a:t>The best exercise is alway</a:t>
            </a:r>
            <a:r>
              <a:rPr lang="en-US">
                <a:solidFill>
                  <a:srgbClr val="EAA833"/>
                </a:solidFill>
                <a:latin typeface="Source Sans Pro"/>
                <a:ea typeface="Source Sans Pro"/>
              </a:rPr>
              <a:t>s </a:t>
            </a:r>
            <a:r>
              <a:rPr lang="en-US" b="1">
                <a:solidFill>
                  <a:srgbClr val="EAA833"/>
                </a:solidFill>
                <a:latin typeface="Source Sans Pro"/>
                <a:ea typeface="Source Sans Pro"/>
              </a:rPr>
              <a:t>the one you enjoy</a:t>
            </a:r>
            <a:r>
              <a:rPr lang="en-US" b="1">
                <a:solidFill>
                  <a:srgbClr val="003C71"/>
                </a:solidFill>
                <a:latin typeface="Source Sans Pro"/>
                <a:ea typeface="Source Sans Pro"/>
              </a:rPr>
              <a:t> </a:t>
            </a:r>
            <a:r>
              <a:rPr lang="en-US">
                <a:solidFill>
                  <a:srgbClr val="003C71"/>
                </a:solidFill>
                <a:latin typeface="Source Sans Pro"/>
                <a:ea typeface="Source Sans Pro"/>
              </a:rPr>
              <a:t>and will do regularly!</a:t>
            </a:r>
          </a:p>
        </p:txBody>
      </p:sp>
    </p:spTree>
    <p:extLst>
      <p:ext uri="{BB962C8B-B14F-4D97-AF65-F5344CB8AC3E}">
        <p14:creationId xmlns:p14="http://schemas.microsoft.com/office/powerpoint/2010/main" val="830653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DC082-3A91-CE0F-587E-8664C371340F}"/>
              </a:ext>
            </a:extLst>
          </p:cNvPr>
          <p:cNvSpPr>
            <a:spLocks noGrp="1"/>
          </p:cNvSpPr>
          <p:nvPr>
            <p:ph type="title"/>
          </p:nvPr>
        </p:nvSpPr>
        <p:spPr/>
        <p:txBody>
          <a:bodyPr/>
          <a:lstStyle/>
          <a:p>
            <a:r>
              <a:rPr lang="en-US">
                <a:solidFill>
                  <a:srgbClr val="EAA833"/>
                </a:solidFill>
              </a:rPr>
              <a:t>Forest bathing (</a:t>
            </a:r>
            <a:r>
              <a:rPr lang="en-US" err="1">
                <a:solidFill>
                  <a:srgbClr val="EAA833"/>
                </a:solidFill>
              </a:rPr>
              <a:t>shinrin-yoku</a:t>
            </a:r>
            <a:r>
              <a:rPr lang="en-US">
                <a:solidFill>
                  <a:srgbClr val="EAA833"/>
                </a:solidFill>
              </a:rPr>
              <a:t>)</a:t>
            </a:r>
          </a:p>
        </p:txBody>
      </p:sp>
      <p:sp>
        <p:nvSpPr>
          <p:cNvPr id="3" name="Content Placeholder 2">
            <a:extLst>
              <a:ext uri="{FF2B5EF4-FFF2-40B4-BE49-F238E27FC236}">
                <a16:creationId xmlns:a16="http://schemas.microsoft.com/office/drawing/2014/main" id="{76A753BF-E354-1280-C4E7-403B9D4AAE29}"/>
              </a:ext>
            </a:extLst>
          </p:cNvPr>
          <p:cNvSpPr>
            <a:spLocks noGrp="1"/>
          </p:cNvSpPr>
          <p:nvPr>
            <p:ph idx="1"/>
          </p:nvPr>
        </p:nvSpPr>
        <p:spPr>
          <a:xfrm>
            <a:off x="838200" y="1730376"/>
            <a:ext cx="7576458" cy="4528229"/>
          </a:xfrm>
        </p:spPr>
        <p:txBody>
          <a:bodyPr vert="horz" lIns="91440" tIns="45720" rIns="91440" bIns="45720" rtlCol="0" anchor="t">
            <a:normAutofit/>
          </a:bodyPr>
          <a:lstStyle/>
          <a:p>
            <a:pPr marL="0" indent="0">
              <a:buNone/>
            </a:pPr>
            <a:r>
              <a:rPr lang="en-US">
                <a:latin typeface="Rockwell"/>
                <a:ea typeface="Source Sans Pro"/>
              </a:rPr>
              <a:t>= </a:t>
            </a:r>
            <a:r>
              <a:rPr lang="en-US">
                <a:solidFill>
                  <a:srgbClr val="003C71"/>
                </a:solidFill>
                <a:latin typeface="Source Sans Pro"/>
                <a:ea typeface="Source Sans Pro"/>
              </a:rPr>
              <a:t>Non-exercise time in nature</a:t>
            </a:r>
          </a:p>
          <a:p>
            <a:pPr marL="0" indent="0">
              <a:buNone/>
            </a:pPr>
            <a:r>
              <a:rPr lang="en-US">
                <a:solidFill>
                  <a:srgbClr val="003C71"/>
                </a:solidFill>
                <a:latin typeface="Source Sans Pro"/>
                <a:ea typeface="Verdana"/>
              </a:rPr>
              <a:t>Researchers in Japan, Korea, Scandinavia and the US have studied the effects of forest bathing and found it:</a:t>
            </a:r>
            <a:br>
              <a:rPr lang="en-US">
                <a:solidFill>
                  <a:srgbClr val="003C71"/>
                </a:solidFill>
                <a:latin typeface="Source Sans Pro"/>
                <a:ea typeface="Verdana"/>
              </a:rPr>
            </a:br>
            <a:endParaRPr lang="en-US">
              <a:solidFill>
                <a:srgbClr val="003C71"/>
              </a:solidFill>
              <a:latin typeface="Source Sans Pro"/>
              <a:ea typeface="Verdana"/>
            </a:endParaRPr>
          </a:p>
          <a:p>
            <a:pPr marL="800100" lvl="1" indent="-342900">
              <a:lnSpc>
                <a:spcPct val="100000"/>
              </a:lnSpc>
              <a:spcBef>
                <a:spcPts val="0"/>
              </a:spcBef>
              <a:buFont typeface="Courier New" pitchFamily="2" charset="2"/>
              <a:buChar char="o"/>
            </a:pPr>
            <a:r>
              <a:rPr lang="en-US">
                <a:solidFill>
                  <a:srgbClr val="003C71"/>
                </a:solidFill>
                <a:latin typeface="Source Sans Pro"/>
                <a:ea typeface="Verdana"/>
              </a:rPr>
              <a:t>Lowers heart rate and blood pressure</a:t>
            </a:r>
          </a:p>
          <a:p>
            <a:pPr marL="800100" lvl="1" indent="-342900">
              <a:lnSpc>
                <a:spcPct val="100000"/>
              </a:lnSpc>
              <a:spcBef>
                <a:spcPts val="0"/>
              </a:spcBef>
              <a:buFont typeface="Courier New" pitchFamily="2" charset="2"/>
              <a:buChar char="o"/>
            </a:pPr>
            <a:r>
              <a:rPr lang="en-US">
                <a:solidFill>
                  <a:srgbClr val="003C71"/>
                </a:solidFill>
                <a:latin typeface="Source Sans Pro"/>
                <a:ea typeface="Verdana"/>
              </a:rPr>
              <a:t>Decreases in cortisol &amp; other stress hormones</a:t>
            </a:r>
          </a:p>
          <a:p>
            <a:pPr marL="800100" lvl="1" indent="-342900">
              <a:lnSpc>
                <a:spcPct val="100000"/>
              </a:lnSpc>
              <a:spcBef>
                <a:spcPts val="0"/>
              </a:spcBef>
              <a:buFont typeface="Courier New" pitchFamily="2" charset="2"/>
              <a:buChar char="o"/>
            </a:pPr>
            <a:r>
              <a:rPr lang="en-US">
                <a:solidFill>
                  <a:srgbClr val="003C71"/>
                </a:solidFill>
                <a:latin typeface="Source Sans Pro"/>
                <a:ea typeface="Verdana"/>
              </a:rPr>
              <a:t>Reduces anxiety &amp; depression</a:t>
            </a:r>
          </a:p>
          <a:p>
            <a:pPr marL="800100" lvl="1" indent="-342900">
              <a:lnSpc>
                <a:spcPct val="100000"/>
              </a:lnSpc>
              <a:spcBef>
                <a:spcPts val="0"/>
              </a:spcBef>
              <a:buFont typeface="Courier New" pitchFamily="2" charset="2"/>
              <a:buChar char="o"/>
            </a:pPr>
            <a:r>
              <a:rPr lang="en-US">
                <a:solidFill>
                  <a:srgbClr val="003C71"/>
                </a:solidFill>
                <a:latin typeface="Source Sans Pro"/>
                <a:ea typeface="Verdana"/>
              </a:rPr>
              <a:t>Improves attention &amp; cognition</a:t>
            </a:r>
            <a:endParaRPr lang="en-US">
              <a:solidFill>
                <a:srgbClr val="003C71"/>
              </a:solidFill>
              <a:latin typeface="Source Sans Pro"/>
              <a:ea typeface="Source Sans Pro"/>
            </a:endParaRPr>
          </a:p>
        </p:txBody>
      </p:sp>
      <p:sp>
        <p:nvSpPr>
          <p:cNvPr id="4" name="Slide Number Placeholder 3">
            <a:extLst>
              <a:ext uri="{FF2B5EF4-FFF2-40B4-BE49-F238E27FC236}">
                <a16:creationId xmlns:a16="http://schemas.microsoft.com/office/drawing/2014/main" id="{32F4436E-B130-7A86-E922-EA9274A22851}"/>
              </a:ext>
            </a:extLst>
          </p:cNvPr>
          <p:cNvSpPr>
            <a:spLocks noGrp="1"/>
          </p:cNvSpPr>
          <p:nvPr>
            <p:ph type="sldNum" sz="quarter" idx="12"/>
          </p:nvPr>
        </p:nvSpPr>
        <p:spPr/>
        <p:txBody>
          <a:bodyPr/>
          <a:lstStyle/>
          <a:p>
            <a:fld id="{6DC3758B-96A3-A94D-BBE0-9E3BF93748C8}" type="slidenum">
              <a:rPr lang="en-US" smtClean="0"/>
              <a:t>13</a:t>
            </a:fld>
            <a:endParaRPr lang="en-US"/>
          </a:p>
        </p:txBody>
      </p:sp>
      <p:pic>
        <p:nvPicPr>
          <p:cNvPr id="5" name="Picture 4" descr="A person in a suit and tie in a forest&#10;&#10;AI-generated content may be incorrect.">
            <a:extLst>
              <a:ext uri="{FF2B5EF4-FFF2-40B4-BE49-F238E27FC236}">
                <a16:creationId xmlns:a16="http://schemas.microsoft.com/office/drawing/2014/main" id="{12681756-ECE3-8845-F6FB-C38FF25CEA5D}"/>
              </a:ext>
            </a:extLst>
          </p:cNvPr>
          <p:cNvPicPr>
            <a:picLocks noChangeAspect="1"/>
          </p:cNvPicPr>
          <p:nvPr/>
        </p:nvPicPr>
        <p:blipFill>
          <a:blip r:embed="rId2"/>
          <a:stretch>
            <a:fillRect/>
          </a:stretch>
        </p:blipFill>
        <p:spPr>
          <a:xfrm>
            <a:off x="8839451" y="1710776"/>
            <a:ext cx="2333625" cy="3505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80648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474BB-48DD-F64E-BAF0-42B79E9B63A5}"/>
              </a:ext>
            </a:extLst>
          </p:cNvPr>
          <p:cNvSpPr>
            <a:spLocks noGrp="1"/>
          </p:cNvSpPr>
          <p:nvPr>
            <p:ph type="title"/>
          </p:nvPr>
        </p:nvSpPr>
        <p:spPr/>
        <p:txBody>
          <a:bodyPr/>
          <a:lstStyle/>
          <a:p>
            <a:r>
              <a:rPr lang="en-US">
                <a:solidFill>
                  <a:srgbClr val="EAA833"/>
                </a:solidFill>
              </a:rPr>
              <a:t>Emotional Health</a:t>
            </a:r>
          </a:p>
        </p:txBody>
      </p:sp>
      <p:sp>
        <p:nvSpPr>
          <p:cNvPr id="3" name="Content Placeholder 2">
            <a:extLst>
              <a:ext uri="{FF2B5EF4-FFF2-40B4-BE49-F238E27FC236}">
                <a16:creationId xmlns:a16="http://schemas.microsoft.com/office/drawing/2014/main" id="{3E8FA1CB-DCE2-1041-A3C2-3067756F109E}"/>
              </a:ext>
            </a:extLst>
          </p:cNvPr>
          <p:cNvSpPr>
            <a:spLocks noGrp="1"/>
          </p:cNvSpPr>
          <p:nvPr>
            <p:ph idx="1"/>
          </p:nvPr>
        </p:nvSpPr>
        <p:spPr>
          <a:xfrm>
            <a:off x="837913" y="1883491"/>
            <a:ext cx="8089233" cy="4351338"/>
          </a:xfrm>
        </p:spPr>
        <p:txBody>
          <a:bodyPr vert="horz" lIns="91440" tIns="45720" rIns="91440" bIns="45720" rtlCol="0" anchor="t">
            <a:normAutofit/>
          </a:bodyPr>
          <a:lstStyle/>
          <a:p>
            <a:r>
              <a:rPr lang="en-US">
                <a:solidFill>
                  <a:srgbClr val="003C71"/>
                </a:solidFill>
                <a:latin typeface="Source Sans Pro"/>
                <a:ea typeface="Source Sans Pro"/>
                <a:cs typeface="Arial"/>
              </a:rPr>
              <a:t>2023 Swedish study: </a:t>
            </a:r>
            <a:r>
              <a:rPr lang="en-US" b="1">
                <a:solidFill>
                  <a:srgbClr val="EAA833"/>
                </a:solidFill>
                <a:latin typeface="Source Sans Pro"/>
                <a:ea typeface="Source Sans Pro"/>
                <a:cs typeface="Arial"/>
              </a:rPr>
              <a:t>depression</a:t>
            </a:r>
            <a:r>
              <a:rPr lang="en-US">
                <a:solidFill>
                  <a:srgbClr val="003C71"/>
                </a:solidFill>
                <a:latin typeface="Source Sans Pro"/>
                <a:ea typeface="Source Sans Pro"/>
                <a:cs typeface="Arial"/>
              </a:rPr>
              <a:t> and </a:t>
            </a:r>
            <a:r>
              <a:rPr lang="en-US" b="1">
                <a:solidFill>
                  <a:srgbClr val="EAA833"/>
                </a:solidFill>
                <a:latin typeface="Source Sans Pro"/>
                <a:ea typeface="Source Sans Pro"/>
                <a:cs typeface="Arial"/>
              </a:rPr>
              <a:t>chronic stress</a:t>
            </a:r>
            <a:r>
              <a:rPr lang="en-US" b="1">
                <a:solidFill>
                  <a:srgbClr val="003C71"/>
                </a:solidFill>
                <a:latin typeface="Source Sans Pro"/>
                <a:ea typeface="Source Sans Pro"/>
                <a:cs typeface="Arial"/>
              </a:rPr>
              <a:t> </a:t>
            </a:r>
            <a:r>
              <a:rPr lang="en-US">
                <a:solidFill>
                  <a:srgbClr val="003C71"/>
                </a:solidFill>
                <a:latin typeface="Source Sans Pro"/>
                <a:ea typeface="Source Sans Pro"/>
                <a:cs typeface="Arial"/>
              </a:rPr>
              <a:t>are independent risk factors for cognitive impairment.</a:t>
            </a:r>
            <a:endParaRPr lang="en-US">
              <a:solidFill>
                <a:srgbClr val="003C71"/>
              </a:solidFill>
              <a:ea typeface="Source Sans Pro" panose="020B0503030403020204" pitchFamily="34" charset="0"/>
              <a:cs typeface="Arial"/>
            </a:endParaRPr>
          </a:p>
          <a:p>
            <a:r>
              <a:rPr lang="en-US" sz="2600">
                <a:solidFill>
                  <a:srgbClr val="003C71"/>
                </a:solidFill>
                <a:latin typeface="Source Sans Pro"/>
                <a:ea typeface="Source Sans Pro"/>
                <a:cs typeface="Arial"/>
              </a:rPr>
              <a:t>That </a:t>
            </a:r>
            <a:r>
              <a:rPr lang="en-US" sz="2600" b="1">
                <a:solidFill>
                  <a:srgbClr val="EAA833"/>
                </a:solidFill>
                <a:latin typeface="Source Sans Pro"/>
                <a:ea typeface="Source Sans Pro"/>
                <a:cs typeface="Arial"/>
              </a:rPr>
              <a:t>risk nearly doubled</a:t>
            </a:r>
            <a:r>
              <a:rPr lang="en-US" sz="2600">
                <a:solidFill>
                  <a:srgbClr val="EAA833"/>
                </a:solidFill>
                <a:latin typeface="Source Sans Pro"/>
                <a:ea typeface="Source Sans Pro"/>
                <a:cs typeface="Arial"/>
              </a:rPr>
              <a:t> </a:t>
            </a:r>
            <a:r>
              <a:rPr lang="en-US" sz="2600">
                <a:solidFill>
                  <a:srgbClr val="003C71"/>
                </a:solidFill>
                <a:latin typeface="Source Sans Pro"/>
                <a:ea typeface="Source Sans Pro"/>
                <a:cs typeface="Arial"/>
              </a:rPr>
              <a:t>for people suffering from </a:t>
            </a:r>
            <a:r>
              <a:rPr lang="en-US" sz="2600" b="1">
                <a:solidFill>
                  <a:srgbClr val="EAA833"/>
                </a:solidFill>
                <a:latin typeface="Source Sans Pro"/>
                <a:ea typeface="Source Sans Pro"/>
                <a:cs typeface="Arial"/>
              </a:rPr>
              <a:t>both depression and chronic stress.</a:t>
            </a:r>
            <a:endParaRPr lang="en-US" b="1">
              <a:solidFill>
                <a:srgbClr val="EAA833"/>
              </a:solidFill>
              <a:ea typeface="Source Sans Pro" panose="020B0503030403020204" pitchFamily="34" charset="0"/>
              <a:cs typeface="Arial"/>
            </a:endParaRPr>
          </a:p>
          <a:p>
            <a:r>
              <a:rPr lang="en-US">
                <a:solidFill>
                  <a:srgbClr val="003C71"/>
                </a:solidFill>
                <a:latin typeface="Source Sans Pro"/>
                <a:ea typeface="Source Sans Pro"/>
                <a:cs typeface="Arial"/>
              </a:rPr>
              <a:t>MYB participants received training with a digital mental health program, based on principles of cognitive behavioral therapy, to reduce </a:t>
            </a:r>
            <a:r>
              <a:rPr lang="en-US" b="1">
                <a:solidFill>
                  <a:srgbClr val="EAA833"/>
                </a:solidFill>
                <a:latin typeface="Source Sans Pro"/>
                <a:ea typeface="Source Sans Pro"/>
                <a:cs typeface="Arial"/>
              </a:rPr>
              <a:t>depression</a:t>
            </a:r>
            <a:r>
              <a:rPr lang="en-US">
                <a:solidFill>
                  <a:srgbClr val="EAA833"/>
                </a:solidFill>
                <a:latin typeface="Source Sans Pro"/>
                <a:ea typeface="Source Sans Pro"/>
                <a:cs typeface="Arial"/>
              </a:rPr>
              <a:t> </a:t>
            </a:r>
            <a:r>
              <a:rPr lang="en-US">
                <a:solidFill>
                  <a:srgbClr val="003C71"/>
                </a:solidFill>
                <a:latin typeface="Source Sans Pro"/>
                <a:ea typeface="Source Sans Pro"/>
                <a:cs typeface="Arial"/>
              </a:rPr>
              <a:t>and </a:t>
            </a:r>
            <a:r>
              <a:rPr lang="en-US" b="1">
                <a:solidFill>
                  <a:srgbClr val="EAA833"/>
                </a:solidFill>
                <a:latin typeface="Source Sans Pro"/>
                <a:ea typeface="Source Sans Pro"/>
                <a:cs typeface="Arial"/>
              </a:rPr>
              <a:t>anxiety.</a:t>
            </a:r>
            <a:endParaRPr lang="en-US" b="1">
              <a:solidFill>
                <a:srgbClr val="EAA833"/>
              </a:solidFill>
              <a:latin typeface="Source Sans Pro"/>
              <a:ea typeface="Source Sans Pro" panose="020B0503030403020204" pitchFamily="34" charset="0"/>
              <a:cs typeface="Arial"/>
            </a:endParaRPr>
          </a:p>
          <a:p>
            <a:endParaRPr lang="en-US">
              <a:solidFill>
                <a:srgbClr val="003C71"/>
              </a:solidFill>
              <a:latin typeface="Source Sans Pro"/>
              <a:ea typeface="Source Sans Pro"/>
            </a:endParaRPr>
          </a:p>
          <a:p>
            <a:endParaRPr lang="en-US" b="1">
              <a:solidFill>
                <a:srgbClr val="003C71"/>
              </a:solidFill>
              <a:latin typeface="Rockwell"/>
              <a:ea typeface="Source Sans Pro" panose="020B0503030403020204" pitchFamily="34" charset="0"/>
            </a:endParaRPr>
          </a:p>
          <a:p>
            <a:pPr marL="0" indent="0">
              <a:buNone/>
            </a:pPr>
            <a:endParaRPr lang="en-US" sz="1400">
              <a:solidFill>
                <a:srgbClr val="003C71"/>
              </a:solidFill>
              <a:ea typeface="Source Sans Pro" panose="020B0503030403020204" pitchFamily="34" charset="0"/>
            </a:endParaRPr>
          </a:p>
        </p:txBody>
      </p:sp>
      <p:pic>
        <p:nvPicPr>
          <p:cNvPr id="4" name="Picture 3" descr="Woman wearing a white shirt">
            <a:extLst>
              <a:ext uri="{FF2B5EF4-FFF2-40B4-BE49-F238E27FC236}">
                <a16:creationId xmlns:a16="http://schemas.microsoft.com/office/drawing/2014/main" id="{462C6A3C-DAAA-7F6F-8D5A-698B57C593E8}"/>
              </a:ext>
            </a:extLst>
          </p:cNvPr>
          <p:cNvPicPr>
            <a:picLocks noChangeAspect="1"/>
          </p:cNvPicPr>
          <p:nvPr/>
        </p:nvPicPr>
        <p:blipFill>
          <a:blip r:embed="rId2"/>
          <a:srcRect l="10695" t="-667" r="22727" b="1067"/>
          <a:stretch/>
        </p:blipFill>
        <p:spPr>
          <a:xfrm>
            <a:off x="9304421" y="2282967"/>
            <a:ext cx="2489885" cy="24926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414513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1905000" y="381001"/>
            <a:ext cx="8512628" cy="1103313"/>
          </a:xfrm>
        </p:spPr>
        <p:txBody>
          <a:bodyPr>
            <a:normAutofit/>
          </a:bodyPr>
          <a:lstStyle/>
          <a:p>
            <a:r>
              <a:rPr lang="en-US">
                <a:solidFill>
                  <a:srgbClr val="EAA833"/>
                </a:solidFill>
                <a:latin typeface="Rockwell"/>
                <a:ea typeface="Verdana"/>
              </a:rPr>
              <a:t>Stress: Not Always a Bad thing!</a:t>
            </a:r>
          </a:p>
        </p:txBody>
      </p:sp>
      <p:pic>
        <p:nvPicPr>
          <p:cNvPr id="28674"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rcRect t="-25764" b="-25764"/>
          <a:stretch>
            <a:fillRect/>
          </a:stretch>
        </p:blipFill>
        <p:spPr>
          <a:xfrm>
            <a:off x="2002972" y="1167493"/>
            <a:ext cx="4087813" cy="4521200"/>
          </a:xfrm>
          <a:prstGeom prst="rect">
            <a:avLst/>
          </a:prstGeom>
          <a:ln>
            <a:noFill/>
          </a:ln>
          <a:effectLst>
            <a:softEdge rad="112500"/>
          </a:effectLst>
        </p:spPr>
      </p:pic>
      <p:sp>
        <p:nvSpPr>
          <p:cNvPr id="28675" name="Content Placeholder 7"/>
          <p:cNvSpPr>
            <a:spLocks noGrp="1"/>
          </p:cNvSpPr>
          <p:nvPr>
            <p:ph idx="13"/>
          </p:nvPr>
        </p:nvSpPr>
        <p:spPr>
          <a:xfrm>
            <a:off x="6324601" y="2373086"/>
            <a:ext cx="4087813" cy="2762250"/>
          </a:xfrm>
        </p:spPr>
        <p:txBody>
          <a:bodyPr/>
          <a:lstStyle/>
          <a:p>
            <a:pPr>
              <a:buFontTx/>
              <a:buChar char="•"/>
            </a:pPr>
            <a:r>
              <a:rPr lang="en-US" sz="2000">
                <a:solidFill>
                  <a:srgbClr val="000000"/>
                </a:solidFill>
                <a:latin typeface="Verdana" charset="0"/>
              </a:rPr>
              <a:t>Adaptive</a:t>
            </a:r>
          </a:p>
          <a:p>
            <a:pPr>
              <a:buFontTx/>
              <a:buChar char="•"/>
            </a:pPr>
            <a:r>
              <a:rPr lang="en-US" sz="2000">
                <a:solidFill>
                  <a:srgbClr val="000000"/>
                </a:solidFill>
                <a:latin typeface="Verdana" charset="0"/>
              </a:rPr>
              <a:t>Functional</a:t>
            </a:r>
          </a:p>
          <a:p>
            <a:pPr>
              <a:buFontTx/>
              <a:buChar char="•"/>
            </a:pPr>
            <a:r>
              <a:rPr lang="en-US" sz="2000">
                <a:solidFill>
                  <a:srgbClr val="000000"/>
                </a:solidFill>
                <a:latin typeface="Verdana" charset="0"/>
              </a:rPr>
              <a:t>Improves performance</a:t>
            </a:r>
          </a:p>
          <a:p>
            <a:pPr>
              <a:buFontTx/>
              <a:buChar char="•"/>
            </a:pPr>
            <a:r>
              <a:rPr lang="en-US" sz="2000">
                <a:solidFill>
                  <a:srgbClr val="000000"/>
                </a:solidFill>
                <a:latin typeface="Verdana" charset="0"/>
              </a:rPr>
              <a:t>Healthy in the right dose</a:t>
            </a:r>
          </a:p>
        </p:txBody>
      </p:sp>
    </p:spTree>
    <p:extLst>
      <p:ext uri="{BB962C8B-B14F-4D97-AF65-F5344CB8AC3E}">
        <p14:creationId xmlns:p14="http://schemas.microsoft.com/office/powerpoint/2010/main" val="14053418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1077362" y="720434"/>
            <a:ext cx="9950103" cy="803566"/>
          </a:xfrm>
        </p:spPr>
        <p:txBody>
          <a:bodyPr/>
          <a:lstStyle/>
          <a:p>
            <a:pPr eaLnBrk="1" hangingPunct="1"/>
            <a:r>
              <a:rPr lang="en-US">
                <a:solidFill>
                  <a:srgbClr val="EAA833"/>
                </a:solidFill>
                <a:latin typeface="Rockwell"/>
                <a:cs typeface="Arial"/>
              </a:rPr>
              <a:t>Sympathetic Nervous System (SNS)</a:t>
            </a:r>
          </a:p>
        </p:txBody>
      </p:sp>
      <p:sp>
        <p:nvSpPr>
          <p:cNvPr id="19458" name="Rectangle 3"/>
          <p:cNvSpPr>
            <a:spLocks noGrp="1" noChangeArrowheads="1"/>
          </p:cNvSpPr>
          <p:nvPr>
            <p:ph idx="1"/>
          </p:nvPr>
        </p:nvSpPr>
        <p:spPr>
          <a:xfrm>
            <a:off x="1077687" y="2046514"/>
            <a:ext cx="6085113" cy="3995057"/>
          </a:xfrm>
        </p:spPr>
        <p:txBody>
          <a:bodyPr>
            <a:normAutofit/>
          </a:bodyPr>
          <a:lstStyle/>
          <a:p>
            <a:pPr marL="0" indent="0">
              <a:defRPr/>
            </a:pPr>
            <a:r>
              <a:rPr lang="en-US" sz="2000">
                <a:solidFill>
                  <a:srgbClr val="000000"/>
                </a:solidFill>
                <a:latin typeface="Verdana" charset="0"/>
                <a:cs typeface="Verdana" charset="0"/>
              </a:rPr>
              <a:t> “Fight or flight” system</a:t>
            </a:r>
          </a:p>
          <a:p>
            <a:pPr eaLnBrk="1" hangingPunct="1">
              <a:buFontTx/>
              <a:buChar char="•"/>
              <a:defRPr/>
            </a:pPr>
            <a:r>
              <a:rPr lang="en-US" sz="2000">
                <a:solidFill>
                  <a:srgbClr val="000000"/>
                </a:solidFill>
                <a:latin typeface="Verdana" charset="0"/>
                <a:cs typeface="Verdana" charset="0"/>
              </a:rPr>
              <a:t>Responds to perceived threats</a:t>
            </a:r>
          </a:p>
          <a:p>
            <a:pPr eaLnBrk="1" hangingPunct="1">
              <a:buFontTx/>
              <a:buChar char="•"/>
              <a:defRPr/>
            </a:pPr>
            <a:r>
              <a:rPr lang="en-US" sz="2000">
                <a:solidFill>
                  <a:srgbClr val="000000"/>
                </a:solidFill>
                <a:latin typeface="Verdana" charset="0"/>
                <a:cs typeface="Verdana" charset="0"/>
              </a:rPr>
              <a:t>Prepares the body and mind for action</a:t>
            </a:r>
          </a:p>
          <a:p>
            <a:pPr eaLnBrk="1" hangingPunct="1">
              <a:buFontTx/>
              <a:buChar char="•"/>
              <a:defRPr/>
            </a:pPr>
            <a:r>
              <a:rPr lang="en-US" sz="2000">
                <a:solidFill>
                  <a:srgbClr val="000000"/>
                </a:solidFill>
                <a:latin typeface="Verdana" charset="0"/>
                <a:cs typeface="Verdana" charset="0"/>
              </a:rPr>
              <a:t>Beneficial in the short-term</a:t>
            </a:r>
          </a:p>
          <a:p>
            <a:pPr eaLnBrk="1" hangingPunct="1">
              <a:buFontTx/>
              <a:buChar char="•"/>
              <a:defRPr/>
            </a:pPr>
            <a:r>
              <a:rPr lang="en-US" sz="2000">
                <a:solidFill>
                  <a:srgbClr val="000000"/>
                </a:solidFill>
                <a:latin typeface="Verdana" charset="0"/>
                <a:cs typeface="Verdana" charset="0"/>
              </a:rPr>
              <a:t>Can lead to imbalance and/or disease states when chronically or inappropriately engaged</a:t>
            </a:r>
          </a:p>
        </p:txBody>
      </p:sp>
      <p:pic>
        <p:nvPicPr>
          <p:cNvPr id="6" name="Picture 2">
            <a:extLst>
              <a:ext uri="{FF2B5EF4-FFF2-40B4-BE49-F238E27FC236}">
                <a16:creationId xmlns:a16="http://schemas.microsoft.com/office/drawing/2014/main" id="{B1856DDD-B732-C749-8A43-80DAE2C48E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97797" y="1509992"/>
            <a:ext cx="3130717" cy="41669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452546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5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45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45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2"/>
          <p:cNvSpPr>
            <a:spLocks noGrp="1"/>
          </p:cNvSpPr>
          <p:nvPr>
            <p:ph type="title"/>
          </p:nvPr>
        </p:nvSpPr>
        <p:spPr/>
        <p:txBody>
          <a:bodyPr/>
          <a:lstStyle/>
          <a:p>
            <a:r>
              <a:rPr lang="en-US">
                <a:solidFill>
                  <a:srgbClr val="EAA833"/>
                </a:solidFill>
                <a:latin typeface="Rockwell"/>
              </a:rPr>
              <a:t>Chronic Stress</a:t>
            </a:r>
          </a:p>
        </p:txBody>
      </p:sp>
      <p:sp>
        <p:nvSpPr>
          <p:cNvPr id="30722" name="Content Placeholder 3"/>
          <p:cNvSpPr>
            <a:spLocks noGrp="1"/>
          </p:cNvSpPr>
          <p:nvPr>
            <p:ph idx="1"/>
          </p:nvPr>
        </p:nvSpPr>
        <p:spPr>
          <a:xfrm>
            <a:off x="838253" y="2013849"/>
            <a:ext cx="6264955" cy="3511550"/>
          </a:xfrm>
        </p:spPr>
        <p:txBody>
          <a:bodyPr vert="horz" lIns="91440" tIns="45720" rIns="91440" bIns="45720" rtlCol="0" anchor="t">
            <a:noAutofit/>
          </a:bodyPr>
          <a:lstStyle/>
          <a:p>
            <a:r>
              <a:rPr lang="en-US" sz="2400">
                <a:solidFill>
                  <a:srgbClr val="003C71"/>
                </a:solidFill>
                <a:latin typeface="Verdana"/>
                <a:ea typeface="Verdana"/>
              </a:rPr>
              <a:t>Causes exhaustion and emotional dysregulation</a:t>
            </a:r>
            <a:br>
              <a:rPr lang="en-US" sz="2400">
                <a:solidFill>
                  <a:srgbClr val="003C71"/>
                </a:solidFill>
                <a:latin typeface="Verdana"/>
                <a:ea typeface="Verdana"/>
              </a:rPr>
            </a:br>
            <a:endParaRPr lang="en-US" sz="2400">
              <a:solidFill>
                <a:srgbClr val="003C71"/>
              </a:solidFill>
              <a:latin typeface="Verdana"/>
              <a:ea typeface="Verdana"/>
            </a:endParaRPr>
          </a:p>
          <a:p>
            <a:r>
              <a:rPr lang="en-US" sz="2400">
                <a:solidFill>
                  <a:srgbClr val="003C71"/>
                </a:solidFill>
                <a:latin typeface="Verdana"/>
                <a:ea typeface="Verdana"/>
              </a:rPr>
              <a:t>Promotes inflammation and hyperglycemia</a:t>
            </a:r>
            <a:br>
              <a:rPr lang="en-US" sz="2400">
                <a:solidFill>
                  <a:srgbClr val="003C71"/>
                </a:solidFill>
                <a:latin typeface="Verdana"/>
                <a:ea typeface="Verdana"/>
              </a:rPr>
            </a:br>
            <a:endParaRPr lang="en-US" sz="2400">
              <a:solidFill>
                <a:srgbClr val="003C71"/>
              </a:solidFill>
              <a:latin typeface="Verdana"/>
              <a:ea typeface="Verdana"/>
            </a:endParaRPr>
          </a:p>
          <a:p>
            <a:r>
              <a:rPr lang="en-US" sz="2400">
                <a:solidFill>
                  <a:srgbClr val="003C71"/>
                </a:solidFill>
                <a:latin typeface="Verdana"/>
                <a:ea typeface="Verdana"/>
              </a:rPr>
              <a:t>Increases risk of chronic disease (high blood pressure, heart disease, diabetes, dementia)</a:t>
            </a:r>
          </a:p>
        </p:txBody>
      </p:sp>
      <p:pic>
        <p:nvPicPr>
          <p:cNvPr id="30723"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18717" y="1704166"/>
            <a:ext cx="3100388" cy="41391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26716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a:xfrm>
            <a:off x="1077362" y="720434"/>
            <a:ext cx="9950103" cy="694709"/>
          </a:xfrm>
        </p:spPr>
        <p:txBody>
          <a:bodyPr>
            <a:normAutofit fontScale="90000"/>
          </a:bodyPr>
          <a:lstStyle/>
          <a:p>
            <a:pPr eaLnBrk="1" hangingPunct="1"/>
            <a:r>
              <a:rPr lang="en-US">
                <a:solidFill>
                  <a:srgbClr val="EAA833"/>
                </a:solidFill>
                <a:latin typeface="Rockwell"/>
                <a:cs typeface="Arial"/>
              </a:rPr>
              <a:t>What’s the Cure?</a:t>
            </a:r>
          </a:p>
        </p:txBody>
      </p:sp>
      <p:sp>
        <p:nvSpPr>
          <p:cNvPr id="2" name="Content Placeholder 1"/>
          <p:cNvSpPr>
            <a:spLocks noGrp="1"/>
          </p:cNvSpPr>
          <p:nvPr>
            <p:ph idx="1"/>
          </p:nvPr>
        </p:nvSpPr>
        <p:spPr>
          <a:xfrm>
            <a:off x="1012232" y="1967234"/>
            <a:ext cx="4893986" cy="3103288"/>
          </a:xfrm>
        </p:spPr>
        <p:txBody>
          <a:bodyPr vert="horz" lIns="91440" tIns="45720" rIns="91440" bIns="45720" rtlCol="0" anchor="t">
            <a:normAutofit/>
          </a:bodyPr>
          <a:lstStyle/>
          <a:p>
            <a:r>
              <a:rPr lang="en-US">
                <a:solidFill>
                  <a:srgbClr val="003C71"/>
                </a:solidFill>
                <a:latin typeface="Source Sans Pro"/>
                <a:ea typeface="Verdana"/>
              </a:rPr>
              <a:t>Engage the parasympathetic nervous system</a:t>
            </a:r>
          </a:p>
          <a:p>
            <a:endParaRPr lang="en-US">
              <a:solidFill>
                <a:srgbClr val="003C71"/>
              </a:solidFill>
              <a:latin typeface="Verdana"/>
              <a:ea typeface="Verdana"/>
            </a:endParaRPr>
          </a:p>
          <a:p>
            <a:r>
              <a:rPr lang="en-US">
                <a:solidFill>
                  <a:srgbClr val="003C71"/>
                </a:solidFill>
                <a:latin typeface="Source Sans Pro"/>
                <a:ea typeface="Source Sans Pro"/>
              </a:rPr>
              <a:t>“Rest and Digest”</a:t>
            </a:r>
          </a:p>
        </p:txBody>
      </p:sp>
      <p:pic>
        <p:nvPicPr>
          <p:cNvPr id="39938" name="Picture 4" descr="7650_wpm_low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2121353"/>
            <a:ext cx="3951514" cy="29636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0324669"/>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870857" y="250371"/>
            <a:ext cx="10676020" cy="1295400"/>
          </a:xfrm>
        </p:spPr>
        <p:txBody>
          <a:bodyPr>
            <a:noAutofit/>
          </a:bodyPr>
          <a:lstStyle/>
          <a:p>
            <a:pPr>
              <a:defRPr/>
            </a:pPr>
            <a:r>
              <a:rPr lang="en-US">
                <a:solidFill>
                  <a:srgbClr val="EAA833"/>
                </a:solidFill>
                <a:ea typeface="+mj-ea"/>
                <a:cs typeface="+mj-cs"/>
              </a:rPr>
              <a:t>Parasympathetic Nervous System (PNS)</a:t>
            </a:r>
          </a:p>
        </p:txBody>
      </p:sp>
      <p:sp>
        <p:nvSpPr>
          <p:cNvPr id="38914" name="Rectangle 3"/>
          <p:cNvSpPr>
            <a:spLocks noGrp="1" noChangeArrowheads="1"/>
          </p:cNvSpPr>
          <p:nvPr>
            <p:ph idx="1"/>
          </p:nvPr>
        </p:nvSpPr>
        <p:spPr>
          <a:xfrm>
            <a:off x="-491289" y="1709057"/>
            <a:ext cx="7086313" cy="3810000"/>
          </a:xfrm>
        </p:spPr>
        <p:txBody>
          <a:bodyPr vert="horz" lIns="91440" tIns="45720" rIns="91440" bIns="45720" rtlCol="0" anchor="t">
            <a:noAutofit/>
          </a:bodyPr>
          <a:lstStyle/>
          <a:p>
            <a:pPr lvl="3" indent="-342900">
              <a:buFont typeface="Arial" panose="020B0604020202020204" pitchFamily="34" charset="0"/>
              <a:buChar char="•"/>
              <a:defRPr/>
            </a:pPr>
            <a:r>
              <a:rPr lang="en-US" sz="2800" b="0">
                <a:solidFill>
                  <a:srgbClr val="003C71"/>
                </a:solidFill>
                <a:latin typeface="Source Sans Pro"/>
                <a:ea typeface="Source Sans Pro"/>
              </a:rPr>
              <a:t>Decreases heart rate</a:t>
            </a:r>
          </a:p>
          <a:p>
            <a:pPr lvl="3" indent="-342900">
              <a:buFont typeface="Arial" panose="020B0604020202020204" pitchFamily="34" charset="0"/>
              <a:buChar char="•"/>
              <a:defRPr/>
            </a:pPr>
            <a:r>
              <a:rPr lang="en-US" sz="2800" b="0">
                <a:solidFill>
                  <a:srgbClr val="003C71"/>
                </a:solidFill>
                <a:latin typeface="Source Sans Pro"/>
                <a:ea typeface="Source Sans Pro"/>
              </a:rPr>
              <a:t>Slows respirations</a:t>
            </a:r>
          </a:p>
          <a:p>
            <a:pPr lvl="3" indent="-342900">
              <a:buFont typeface="Arial" panose="020B0604020202020204" pitchFamily="34" charset="0"/>
              <a:buChar char="•"/>
              <a:defRPr/>
            </a:pPr>
            <a:r>
              <a:rPr lang="en-US" sz="2800" b="0">
                <a:solidFill>
                  <a:srgbClr val="003C71"/>
                </a:solidFill>
                <a:latin typeface="Source Sans Pro"/>
                <a:ea typeface="Source Sans Pro"/>
              </a:rPr>
              <a:t>Increases blood flow to internal organs</a:t>
            </a:r>
          </a:p>
          <a:p>
            <a:pPr lvl="3" indent="-342900">
              <a:buFont typeface="Arial" panose="020B0604020202020204" pitchFamily="34" charset="0"/>
              <a:buChar char="•"/>
              <a:defRPr/>
            </a:pPr>
            <a:r>
              <a:rPr lang="en-US" sz="2800" b="0">
                <a:solidFill>
                  <a:srgbClr val="003C71"/>
                </a:solidFill>
                <a:latin typeface="Source Sans Pro"/>
                <a:ea typeface="Source Sans Pro"/>
              </a:rPr>
              <a:t>Decreases muscular tension</a:t>
            </a:r>
          </a:p>
          <a:p>
            <a:pPr lvl="3" indent="-342900">
              <a:buFont typeface="Arial" panose="020B0604020202020204" pitchFamily="34" charset="0"/>
              <a:buChar char="•"/>
              <a:defRPr/>
            </a:pPr>
            <a:r>
              <a:rPr lang="en-US" sz="2800">
                <a:solidFill>
                  <a:srgbClr val="003C71"/>
                </a:solidFill>
                <a:latin typeface="Source Sans Pro"/>
                <a:ea typeface="Source Sans Pro"/>
              </a:rPr>
              <a:t>Brings</a:t>
            </a:r>
            <a:r>
              <a:rPr lang="en-US" sz="2800" b="0">
                <a:solidFill>
                  <a:srgbClr val="003C71"/>
                </a:solidFill>
                <a:latin typeface="Source Sans Pro"/>
                <a:ea typeface="Source Sans Pro"/>
              </a:rPr>
              <a:t> a feeling of calm</a:t>
            </a:r>
          </a:p>
          <a:p>
            <a:pPr lvl="3" indent="-342900">
              <a:buFont typeface="Arial" panose="020B0604020202020204" pitchFamily="34" charset="0"/>
              <a:buChar char="•"/>
              <a:defRPr/>
            </a:pPr>
            <a:r>
              <a:rPr lang="en-US" sz="2800" b="0">
                <a:solidFill>
                  <a:srgbClr val="003C71"/>
                </a:solidFill>
                <a:latin typeface="Source Sans Pro"/>
                <a:ea typeface="Source Sans Pro"/>
              </a:rPr>
              <a:t>Allows </a:t>
            </a:r>
            <a:r>
              <a:rPr lang="en-US" sz="2800">
                <a:solidFill>
                  <a:srgbClr val="003C71"/>
                </a:solidFill>
                <a:latin typeface="Source Sans Pro"/>
                <a:ea typeface="Source Sans Pro"/>
              </a:rPr>
              <a:t>maintenance/regulation</a:t>
            </a:r>
            <a:r>
              <a:rPr lang="en-US" sz="2800" b="0">
                <a:solidFill>
                  <a:srgbClr val="003C71"/>
                </a:solidFill>
                <a:latin typeface="Source Sans Pro"/>
                <a:ea typeface="Source Sans Pro"/>
              </a:rPr>
              <a:t> of long-term internal processes</a:t>
            </a:r>
            <a:endParaRPr lang="en-US" sz="2800">
              <a:solidFill>
                <a:srgbClr val="003C71"/>
              </a:solidFill>
              <a:latin typeface="Source Sans Pro"/>
              <a:ea typeface="Source Sans Pro"/>
            </a:endParaRPr>
          </a:p>
          <a:p>
            <a:pPr lvl="3" indent="-342900">
              <a:defRPr/>
            </a:pPr>
            <a:endParaRPr lang="en-US" sz="2800" b="0">
              <a:solidFill>
                <a:srgbClr val="003C71"/>
              </a:solidFill>
              <a:ea typeface="Source Sans Pro"/>
            </a:endParaRPr>
          </a:p>
          <a:p>
            <a:pPr marL="457200" lvl="3" indent="-109220">
              <a:defRPr/>
            </a:pPr>
            <a:endParaRPr lang="en-US" sz="2400">
              <a:latin typeface="Arial" charset="0"/>
              <a:cs typeface="Arial" charset="0"/>
            </a:endParaRPr>
          </a:p>
          <a:p>
            <a:pPr marL="457200" lvl="3" indent="-109220">
              <a:defRPr/>
            </a:pPr>
            <a:endParaRPr lang="en-US" sz="2400">
              <a:latin typeface="Arial" charset="0"/>
              <a:cs typeface="Arial" charset="0"/>
            </a:endParaRPr>
          </a:p>
        </p:txBody>
      </p:sp>
      <p:pic>
        <p:nvPicPr>
          <p:cNvPr id="39939" name="Picture 1" descr="parasympathetic-nervous-system.jpg"/>
          <p:cNvPicPr>
            <a:picLocks noChangeAspect="1"/>
          </p:cNvPicPr>
          <p:nvPr/>
        </p:nvPicPr>
        <p:blipFill>
          <a:blip r:embed="rId3">
            <a:extLst>
              <a:ext uri="{28A0092B-C50C-407E-A947-70E740481C1C}">
                <a14:useLocalDpi xmlns:a14="http://schemas.microsoft.com/office/drawing/2010/main" val="0"/>
              </a:ext>
            </a:extLst>
          </a:blip>
          <a:srcRect t="9671"/>
          <a:stretch>
            <a:fillRect/>
          </a:stretch>
        </p:blipFill>
        <p:spPr bwMode="auto">
          <a:xfrm>
            <a:off x="6366710" y="1284515"/>
            <a:ext cx="4878232" cy="4648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9786320"/>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D21E8-6CA1-7338-63AF-F140F7E12345}"/>
              </a:ext>
            </a:extLst>
          </p:cNvPr>
          <p:cNvSpPr>
            <a:spLocks noGrp="1"/>
          </p:cNvSpPr>
          <p:nvPr>
            <p:ph type="title"/>
          </p:nvPr>
        </p:nvSpPr>
        <p:spPr/>
        <p:txBody>
          <a:bodyPr/>
          <a:lstStyle/>
          <a:p>
            <a:r>
              <a:rPr lang="en-US">
                <a:solidFill>
                  <a:srgbClr val="EAA833"/>
                </a:solidFill>
              </a:rPr>
              <a:t>Lisa Nelson, MD </a:t>
            </a:r>
          </a:p>
        </p:txBody>
      </p:sp>
      <p:sp>
        <p:nvSpPr>
          <p:cNvPr id="3" name="Content Placeholder 2">
            <a:extLst>
              <a:ext uri="{FF2B5EF4-FFF2-40B4-BE49-F238E27FC236}">
                <a16:creationId xmlns:a16="http://schemas.microsoft.com/office/drawing/2014/main" id="{1F5ED978-244B-C6A0-777D-1BA7169486CA}"/>
              </a:ext>
            </a:extLst>
          </p:cNvPr>
          <p:cNvSpPr>
            <a:spLocks noGrp="1"/>
          </p:cNvSpPr>
          <p:nvPr>
            <p:ph idx="1"/>
          </p:nvPr>
        </p:nvSpPr>
        <p:spPr>
          <a:xfrm>
            <a:off x="838200" y="1702556"/>
            <a:ext cx="10230152" cy="3817636"/>
          </a:xfrm>
        </p:spPr>
        <p:txBody>
          <a:bodyPr vert="horz" lIns="91440" tIns="45720" rIns="91440" bIns="45720" rtlCol="0" anchor="t">
            <a:normAutofit/>
          </a:bodyPr>
          <a:lstStyle/>
          <a:p>
            <a:pPr marL="342900" indent="-342900"/>
            <a:r>
              <a:rPr lang="en-US" sz="2000">
                <a:latin typeface="Source Sans Pro"/>
                <a:ea typeface="Source Sans Pro"/>
              </a:rPr>
              <a:t>CHP Family Medicine Physician and Director of Provider Wellness      </a:t>
            </a:r>
            <a:endParaRPr lang="en-US">
              <a:ea typeface="Source Sans Pro" panose="020B0503030403020204" pitchFamily="34" charset="0"/>
            </a:endParaRPr>
          </a:p>
          <a:p>
            <a:pPr marL="342900" indent="-342900"/>
            <a:r>
              <a:rPr lang="en-US" sz="2000">
                <a:latin typeface="Source Sans Pro"/>
                <a:ea typeface="Source Sans Pro"/>
              </a:rPr>
              <a:t>Past Clinical Instructor, Department of Family Medicine and Community Health, University of Massachusetts – Chan Medical School  </a:t>
            </a:r>
            <a:endParaRPr lang="en-US">
              <a:ea typeface="Source Sans Pro"/>
            </a:endParaRPr>
          </a:p>
          <a:p>
            <a:pPr marL="342900" indent="-342900"/>
            <a:r>
              <a:rPr lang="en-US" sz="2000">
                <a:latin typeface="Source Sans Pro"/>
                <a:ea typeface="Source Sans Pro"/>
              </a:rPr>
              <a:t>Clinical Assistant Professor, Dept. of Family Medicine,  University of New England, College of Osteopathic Medicine.  </a:t>
            </a:r>
            <a:endParaRPr lang="en-US">
              <a:ea typeface="Source Sans Pro"/>
            </a:endParaRPr>
          </a:p>
          <a:p>
            <a:pPr marL="342900" indent="-342900"/>
            <a:r>
              <a:rPr lang="en-US" sz="2000">
                <a:latin typeface="Source Sans Pro"/>
                <a:ea typeface="Source Sans Pro"/>
              </a:rPr>
              <a:t>Dr. Nelson has worked with medical schools, community groups and allied health professionals throughout the U.S. to raise awareness of the treatment/prevention of chronic disease through lifestyle practices including yoga, exercise and nutrition. </a:t>
            </a:r>
            <a:endParaRPr lang="en-US">
              <a:ea typeface="Source Sans Pro"/>
            </a:endParaRPr>
          </a:p>
          <a:p>
            <a:pPr marL="342900" indent="-342900"/>
            <a:r>
              <a:rPr lang="en-US" sz="2000">
                <a:latin typeface="Source Sans Pro"/>
                <a:ea typeface="Source Sans Pro"/>
              </a:rPr>
              <a:t>She has presented her work at the U.S. Capitol and Library of Congress.  </a:t>
            </a:r>
            <a:endParaRPr lang="en-US">
              <a:ea typeface="Source Sans Pro"/>
            </a:endParaRPr>
          </a:p>
          <a:p>
            <a:pPr marL="342900" indent="-342900"/>
            <a:r>
              <a:rPr lang="en-US" sz="2000">
                <a:latin typeface="Source Sans Pro"/>
                <a:ea typeface="Source Sans Pro"/>
              </a:rPr>
              <a:t>Co-author w/Annie B. Kay, of the book Yoga and Diabetes, published by the American Diabetes Association, Spring 2015.  </a:t>
            </a:r>
            <a:endParaRPr lang="en-US">
              <a:ea typeface="Source Sans Pro"/>
            </a:endParaRPr>
          </a:p>
          <a:p>
            <a:endParaRPr lang="en-US" sz="1800">
              <a:ea typeface="Source Sans Pro"/>
            </a:endParaRPr>
          </a:p>
        </p:txBody>
      </p:sp>
      <p:sp>
        <p:nvSpPr>
          <p:cNvPr id="4" name="Slide Number Placeholder 3">
            <a:extLst>
              <a:ext uri="{FF2B5EF4-FFF2-40B4-BE49-F238E27FC236}">
                <a16:creationId xmlns:a16="http://schemas.microsoft.com/office/drawing/2014/main" id="{D913B3DF-F8D8-C338-7BB3-A5AF09232329}"/>
              </a:ext>
            </a:extLst>
          </p:cNvPr>
          <p:cNvSpPr>
            <a:spLocks noGrp="1"/>
          </p:cNvSpPr>
          <p:nvPr>
            <p:ph type="sldNum" sz="quarter" idx="12"/>
          </p:nvPr>
        </p:nvSpPr>
        <p:spPr/>
        <p:txBody>
          <a:bodyPr/>
          <a:lstStyle/>
          <a:p>
            <a:fld id="{6DC3758B-96A3-A94D-BBE0-9E3BF93748C8}" type="slidenum">
              <a:rPr lang="en-US" smtClean="0"/>
              <a:t>2</a:t>
            </a:fld>
            <a:endParaRPr lang="en-US"/>
          </a:p>
        </p:txBody>
      </p:sp>
    </p:spTree>
    <p:extLst>
      <p:ext uri="{BB962C8B-B14F-4D97-AF65-F5344CB8AC3E}">
        <p14:creationId xmlns:p14="http://schemas.microsoft.com/office/powerpoint/2010/main" val="15693991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13EBE-4712-F240-A905-DC894377B80C}"/>
              </a:ext>
            </a:extLst>
          </p:cNvPr>
          <p:cNvSpPr>
            <a:spLocks noGrp="1"/>
          </p:cNvSpPr>
          <p:nvPr>
            <p:ph type="title"/>
          </p:nvPr>
        </p:nvSpPr>
        <p:spPr>
          <a:xfrm>
            <a:off x="1077362" y="720434"/>
            <a:ext cx="9950103" cy="999509"/>
          </a:xfrm>
        </p:spPr>
        <p:txBody>
          <a:bodyPr>
            <a:normAutofit fontScale="90000"/>
          </a:bodyPr>
          <a:lstStyle/>
          <a:p>
            <a:r>
              <a:rPr lang="en-US">
                <a:solidFill>
                  <a:srgbClr val="EAA833"/>
                </a:solidFill>
              </a:rPr>
              <a:t>Yoga and Mindfulness for Emotional Health</a:t>
            </a:r>
          </a:p>
        </p:txBody>
      </p:sp>
      <p:sp>
        <p:nvSpPr>
          <p:cNvPr id="3" name="Content Placeholder 2">
            <a:extLst>
              <a:ext uri="{FF2B5EF4-FFF2-40B4-BE49-F238E27FC236}">
                <a16:creationId xmlns:a16="http://schemas.microsoft.com/office/drawing/2014/main" id="{02CE8860-0399-004D-AA9B-2FDCE916E7C8}"/>
              </a:ext>
            </a:extLst>
          </p:cNvPr>
          <p:cNvSpPr>
            <a:spLocks noGrp="1"/>
          </p:cNvSpPr>
          <p:nvPr>
            <p:ph idx="1"/>
          </p:nvPr>
        </p:nvSpPr>
        <p:spPr>
          <a:xfrm>
            <a:off x="930119" y="2170642"/>
            <a:ext cx="6296276" cy="3513514"/>
          </a:xfrm>
        </p:spPr>
        <p:txBody>
          <a:bodyPr vert="horz" lIns="91440" tIns="45720" rIns="91440" bIns="45720" rtlCol="0" anchor="t">
            <a:normAutofit/>
          </a:bodyPr>
          <a:lstStyle/>
          <a:p>
            <a:r>
              <a:rPr lang="en-US">
                <a:latin typeface="Source Sans Pro"/>
                <a:ea typeface="Source Sans Pro"/>
              </a:rPr>
              <a:t>Meditation and yoga have been shown to strengthen </a:t>
            </a:r>
            <a:r>
              <a:rPr lang="en-US">
                <a:solidFill>
                  <a:srgbClr val="404040"/>
                </a:solidFill>
                <a:latin typeface="Source Sans Pro"/>
                <a:ea typeface="Source Sans Pro"/>
              </a:rPr>
              <a:t>PNS, decrease</a:t>
            </a:r>
            <a:r>
              <a:rPr lang="en-US">
                <a:latin typeface="Source Sans Pro"/>
                <a:ea typeface="Source Sans Pro"/>
              </a:rPr>
              <a:t> stress, and improve emotional regulation.</a:t>
            </a:r>
            <a:br>
              <a:rPr lang="en-US">
                <a:latin typeface="Source Sans Pro"/>
                <a:ea typeface="Source Sans Pro"/>
              </a:rPr>
            </a:br>
            <a:endParaRPr lang="en-US">
              <a:latin typeface="Source Sans Pro"/>
              <a:ea typeface="Source Sans Pro"/>
            </a:endParaRPr>
          </a:p>
          <a:p>
            <a:r>
              <a:rPr lang="en-US">
                <a:latin typeface="Source Sans Pro"/>
                <a:ea typeface="Source Sans Pro"/>
              </a:rPr>
              <a:t>Activation of the "rest and digest" system is achieved by practicing slow, steady breathing.</a:t>
            </a:r>
          </a:p>
        </p:txBody>
      </p:sp>
      <p:pic>
        <p:nvPicPr>
          <p:cNvPr id="4" name="Picture 3">
            <a:extLst>
              <a:ext uri="{FF2B5EF4-FFF2-40B4-BE49-F238E27FC236}">
                <a16:creationId xmlns:a16="http://schemas.microsoft.com/office/drawing/2014/main" id="{0D2636D6-5AD1-5E41-A988-E85939852A73}"/>
              </a:ext>
            </a:extLst>
          </p:cNvPr>
          <p:cNvPicPr>
            <a:picLocks noChangeAspect="1"/>
          </p:cNvPicPr>
          <p:nvPr/>
        </p:nvPicPr>
        <p:blipFill>
          <a:blip r:embed="rId2"/>
          <a:stretch>
            <a:fillRect/>
          </a:stretch>
        </p:blipFill>
        <p:spPr>
          <a:xfrm>
            <a:off x="7628880" y="2344654"/>
            <a:ext cx="3791643" cy="25788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16780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1F091-8012-7C62-C99C-C06ADBB41E42}"/>
              </a:ext>
            </a:extLst>
          </p:cNvPr>
          <p:cNvSpPr>
            <a:spLocks noGrp="1"/>
          </p:cNvSpPr>
          <p:nvPr>
            <p:ph type="title"/>
          </p:nvPr>
        </p:nvSpPr>
        <p:spPr/>
        <p:txBody>
          <a:bodyPr/>
          <a:lstStyle/>
          <a:p>
            <a:r>
              <a:rPr lang="en-US">
                <a:solidFill>
                  <a:srgbClr val="EAA833"/>
                </a:solidFill>
              </a:rPr>
              <a:t>Exercise Your Brain!</a:t>
            </a:r>
          </a:p>
        </p:txBody>
      </p:sp>
      <p:sp>
        <p:nvSpPr>
          <p:cNvPr id="3" name="Content Placeholder 2">
            <a:extLst>
              <a:ext uri="{FF2B5EF4-FFF2-40B4-BE49-F238E27FC236}">
                <a16:creationId xmlns:a16="http://schemas.microsoft.com/office/drawing/2014/main" id="{D8AEC16E-AD73-0B95-F7CC-1998D211B1B2}"/>
              </a:ext>
            </a:extLst>
          </p:cNvPr>
          <p:cNvSpPr>
            <a:spLocks noGrp="1"/>
          </p:cNvSpPr>
          <p:nvPr>
            <p:ph idx="1"/>
          </p:nvPr>
        </p:nvSpPr>
        <p:spPr>
          <a:xfrm>
            <a:off x="838200" y="1564368"/>
            <a:ext cx="10874828" cy="4351338"/>
          </a:xfrm>
        </p:spPr>
        <p:txBody>
          <a:bodyPr vert="horz" lIns="91440" tIns="45720" rIns="91440" bIns="45720" rtlCol="0" anchor="t">
            <a:normAutofit lnSpcReduction="10000"/>
          </a:bodyPr>
          <a:lstStyle/>
          <a:p>
            <a:r>
              <a:rPr lang="en-US">
                <a:latin typeface="Source Sans Pro"/>
                <a:ea typeface="Source Sans Pro"/>
              </a:rPr>
              <a:t>The MYB study targeted seven </a:t>
            </a:r>
            <a:r>
              <a:rPr lang="en-US" b="1">
                <a:solidFill>
                  <a:srgbClr val="EAA833"/>
                </a:solidFill>
                <a:latin typeface="Source Sans Pro"/>
                <a:ea typeface="Source Sans Pro"/>
              </a:rPr>
              <a:t>cognitive functions</a:t>
            </a:r>
            <a:r>
              <a:rPr lang="en-US">
                <a:latin typeface="Source Sans Pro"/>
                <a:ea typeface="Source Sans Pro"/>
              </a:rPr>
              <a:t>: verbal executive, verbal memory, visual executive, visual memory, visual attention, speed and working memory </a:t>
            </a:r>
          </a:p>
          <a:p>
            <a:r>
              <a:rPr lang="en-US">
                <a:latin typeface="Source Sans Pro"/>
                <a:ea typeface="Source Sans Pro"/>
              </a:rPr>
              <a:t>Allocated</a:t>
            </a:r>
            <a:r>
              <a:rPr lang="en-US" b="1">
                <a:solidFill>
                  <a:srgbClr val="EAA833"/>
                </a:solidFill>
                <a:latin typeface="Source Sans Pro"/>
                <a:ea typeface="Source Sans Pro"/>
              </a:rPr>
              <a:t> three 45-minute sessions</a:t>
            </a:r>
            <a:r>
              <a:rPr lang="en-US">
                <a:latin typeface="Source Sans Pro"/>
                <a:ea typeface="Source Sans Pro"/>
              </a:rPr>
              <a:t> each week over the first 10 weeks, and then monthly sessions</a:t>
            </a:r>
          </a:p>
          <a:p>
            <a:r>
              <a:rPr lang="en-US">
                <a:latin typeface="Source Sans Pro"/>
                <a:ea typeface="Source Sans Pro"/>
              </a:rPr>
              <a:t>Some studies have shown that people who do mentally stimulating activities may have a lower risk of developing dementia, but there's </a:t>
            </a:r>
            <a:r>
              <a:rPr lang="en-US" b="1">
                <a:solidFill>
                  <a:srgbClr val="EAA833"/>
                </a:solidFill>
                <a:latin typeface="Source Sans Pro"/>
                <a:ea typeface="Source Sans Pro"/>
              </a:rPr>
              <a:t> limited evidence</a:t>
            </a:r>
            <a:r>
              <a:rPr lang="en-US">
                <a:latin typeface="Source Sans Pro"/>
                <a:ea typeface="Source Sans Pro"/>
              </a:rPr>
              <a:t> to show that computer-based brain training improves cognition over time</a:t>
            </a:r>
          </a:p>
          <a:p>
            <a:r>
              <a:rPr lang="en-US">
                <a:latin typeface="Source Sans Pro"/>
                <a:ea typeface="Source Sans Pro"/>
              </a:rPr>
              <a:t>Data on </a:t>
            </a:r>
            <a:r>
              <a:rPr lang="en-US" b="1">
                <a:solidFill>
                  <a:srgbClr val="EAA833"/>
                </a:solidFill>
                <a:latin typeface="Source Sans Pro"/>
                <a:ea typeface="Source Sans Pro"/>
              </a:rPr>
              <a:t>physical exercise</a:t>
            </a:r>
            <a:r>
              <a:rPr lang="en-US">
                <a:latin typeface="Source Sans Pro"/>
                <a:ea typeface="Source Sans Pro"/>
              </a:rPr>
              <a:t> and overall physical health is much stronger</a:t>
            </a:r>
          </a:p>
          <a:p>
            <a:endParaRPr lang="en-US">
              <a:latin typeface="Rockwell"/>
              <a:ea typeface="Source Sans Pro"/>
            </a:endParaRPr>
          </a:p>
          <a:p>
            <a:endParaRPr lang="en-US">
              <a:latin typeface="Rockwell"/>
              <a:ea typeface="Source Sans Pro"/>
            </a:endParaRPr>
          </a:p>
        </p:txBody>
      </p:sp>
      <p:sp>
        <p:nvSpPr>
          <p:cNvPr id="4" name="Slide Number Placeholder 3">
            <a:extLst>
              <a:ext uri="{FF2B5EF4-FFF2-40B4-BE49-F238E27FC236}">
                <a16:creationId xmlns:a16="http://schemas.microsoft.com/office/drawing/2014/main" id="{330EBB62-6973-7B72-8C40-3F6888168415}"/>
              </a:ext>
            </a:extLst>
          </p:cNvPr>
          <p:cNvSpPr>
            <a:spLocks noGrp="1"/>
          </p:cNvSpPr>
          <p:nvPr>
            <p:ph type="sldNum" sz="quarter" idx="12"/>
          </p:nvPr>
        </p:nvSpPr>
        <p:spPr/>
        <p:txBody>
          <a:bodyPr/>
          <a:lstStyle/>
          <a:p>
            <a:fld id="{6DC3758B-96A3-A94D-BBE0-9E3BF93748C8}" type="slidenum">
              <a:rPr lang="en-US" smtClean="0"/>
              <a:t>21</a:t>
            </a:fld>
            <a:endParaRPr lang="en-US"/>
          </a:p>
        </p:txBody>
      </p:sp>
    </p:spTree>
    <p:extLst>
      <p:ext uri="{BB962C8B-B14F-4D97-AF65-F5344CB8AC3E}">
        <p14:creationId xmlns:p14="http://schemas.microsoft.com/office/powerpoint/2010/main" val="5251708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83957-2B81-FE5F-92DA-4926E6AD36D3}"/>
              </a:ext>
            </a:extLst>
          </p:cNvPr>
          <p:cNvSpPr>
            <a:spLocks noGrp="1"/>
          </p:cNvSpPr>
          <p:nvPr>
            <p:ph type="title"/>
          </p:nvPr>
        </p:nvSpPr>
        <p:spPr/>
        <p:txBody>
          <a:bodyPr/>
          <a:lstStyle/>
          <a:p>
            <a:r>
              <a:rPr lang="en-US">
                <a:solidFill>
                  <a:srgbClr val="EAA833"/>
                </a:solidFill>
              </a:rPr>
              <a:t>LIMIT THIS!</a:t>
            </a:r>
            <a:endParaRPr lang="en-US"/>
          </a:p>
        </p:txBody>
      </p:sp>
      <p:sp>
        <p:nvSpPr>
          <p:cNvPr id="3" name="Content Placeholder 2">
            <a:extLst>
              <a:ext uri="{FF2B5EF4-FFF2-40B4-BE49-F238E27FC236}">
                <a16:creationId xmlns:a16="http://schemas.microsoft.com/office/drawing/2014/main" id="{F976D642-F085-BCD5-E61E-413DFE363F94}"/>
              </a:ext>
            </a:extLst>
          </p:cNvPr>
          <p:cNvSpPr>
            <a:spLocks noGrp="1"/>
          </p:cNvSpPr>
          <p:nvPr>
            <p:ph idx="1"/>
          </p:nvPr>
        </p:nvSpPr>
        <p:spPr>
          <a:xfrm>
            <a:off x="838200" y="1737935"/>
            <a:ext cx="10515600" cy="1652588"/>
          </a:xfrm>
        </p:spPr>
        <p:txBody>
          <a:bodyPr vert="horz" lIns="91440" tIns="45720" rIns="91440" bIns="45720" rtlCol="0" anchor="t">
            <a:normAutofit/>
          </a:bodyPr>
          <a:lstStyle/>
          <a:p>
            <a:pPr marL="0" indent="0">
              <a:buNone/>
            </a:pPr>
            <a:endParaRPr lang="en-US">
              <a:solidFill>
                <a:srgbClr val="003C71"/>
              </a:solidFill>
              <a:latin typeface="Rockwell"/>
              <a:ea typeface="Source Sans Pro"/>
            </a:endParaRPr>
          </a:p>
        </p:txBody>
      </p:sp>
      <p:sp>
        <p:nvSpPr>
          <p:cNvPr id="4" name="Slide Number Placeholder 3">
            <a:extLst>
              <a:ext uri="{FF2B5EF4-FFF2-40B4-BE49-F238E27FC236}">
                <a16:creationId xmlns:a16="http://schemas.microsoft.com/office/drawing/2014/main" id="{4BF974ED-67A0-25E9-1F80-6D015249F9E1}"/>
              </a:ext>
            </a:extLst>
          </p:cNvPr>
          <p:cNvSpPr>
            <a:spLocks noGrp="1"/>
          </p:cNvSpPr>
          <p:nvPr>
            <p:ph type="sldNum" sz="quarter" idx="12"/>
          </p:nvPr>
        </p:nvSpPr>
        <p:spPr/>
        <p:txBody>
          <a:bodyPr/>
          <a:lstStyle/>
          <a:p>
            <a:fld id="{6DC3758B-96A3-A94D-BBE0-9E3BF93748C8}" type="slidenum">
              <a:rPr lang="en-US" smtClean="0"/>
              <a:t>22</a:t>
            </a:fld>
            <a:endParaRPr lang="en-US"/>
          </a:p>
        </p:txBody>
      </p:sp>
      <p:pic>
        <p:nvPicPr>
          <p:cNvPr id="5" name="Picture 4" descr="A group of people sitting on a couch&#10;&#10;AI-generated content may be incorrect.">
            <a:extLst>
              <a:ext uri="{FF2B5EF4-FFF2-40B4-BE49-F238E27FC236}">
                <a16:creationId xmlns:a16="http://schemas.microsoft.com/office/drawing/2014/main" id="{3A0CF151-9E83-6DFD-1852-8BA5CBD8A69E}"/>
              </a:ext>
            </a:extLst>
          </p:cNvPr>
          <p:cNvPicPr>
            <a:picLocks noChangeAspect="1"/>
          </p:cNvPicPr>
          <p:nvPr/>
        </p:nvPicPr>
        <p:blipFill>
          <a:blip r:embed="rId2"/>
          <a:srcRect l="18353" t="2483" r="941" b="-1606"/>
          <a:stretch/>
        </p:blipFill>
        <p:spPr>
          <a:xfrm>
            <a:off x="1163523" y="2254504"/>
            <a:ext cx="4083457" cy="2532646"/>
          </a:xfrm>
          <a:prstGeom prst="rect">
            <a:avLst/>
          </a:prstGeom>
          <a:ln>
            <a:noFill/>
          </a:ln>
          <a:effectLst>
            <a:softEdge rad="112500"/>
          </a:effectLst>
        </p:spPr>
      </p:pic>
      <p:pic>
        <p:nvPicPr>
          <p:cNvPr id="9" name="Picture 8" descr="A screenshot of a social media post&#10;&#10;AI-generated content may be incorrect.">
            <a:extLst>
              <a:ext uri="{FF2B5EF4-FFF2-40B4-BE49-F238E27FC236}">
                <a16:creationId xmlns:a16="http://schemas.microsoft.com/office/drawing/2014/main" id="{220BEA13-ED8E-53A6-F22E-254D17DB7C0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650092" y="1393959"/>
            <a:ext cx="5141697" cy="3388444"/>
          </a:xfrm>
          <a:prstGeom prst="rect">
            <a:avLst/>
          </a:prstGeom>
          <a:ln>
            <a:noFill/>
          </a:ln>
          <a:effectLst>
            <a:softEdge rad="112500"/>
          </a:effectLst>
        </p:spPr>
      </p:pic>
      <p:pic>
        <p:nvPicPr>
          <p:cNvPr id="6" name="Picture 5" descr="A person holding a phone with icons flying out of them&#10;&#10;AI-generated content may be incorrect.">
            <a:extLst>
              <a:ext uri="{FF2B5EF4-FFF2-40B4-BE49-F238E27FC236}">
                <a16:creationId xmlns:a16="http://schemas.microsoft.com/office/drawing/2014/main" id="{33AC858C-288D-2C4A-544C-7CDACF6B144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810644" y="2951345"/>
            <a:ext cx="2919792" cy="1835898"/>
          </a:xfrm>
          <a:prstGeom prst="rect">
            <a:avLst/>
          </a:prstGeom>
          <a:ln>
            <a:noFill/>
          </a:ln>
          <a:effectLst>
            <a:softEdge rad="112500"/>
          </a:effectLst>
        </p:spPr>
      </p:pic>
      <p:sp>
        <p:nvSpPr>
          <p:cNvPr id="7" name="TextBox 6">
            <a:extLst>
              <a:ext uri="{FF2B5EF4-FFF2-40B4-BE49-F238E27FC236}">
                <a16:creationId xmlns:a16="http://schemas.microsoft.com/office/drawing/2014/main" id="{CD3B5930-7F69-FD68-DC4B-72FDB9CED02D}"/>
              </a:ext>
            </a:extLst>
          </p:cNvPr>
          <p:cNvSpPr txBox="1"/>
          <p:nvPr/>
        </p:nvSpPr>
        <p:spPr>
          <a:xfrm>
            <a:off x="1823274" y="4949971"/>
            <a:ext cx="798194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0000"/>
                </a:solidFill>
                <a:hlinkClick r:id="rId7"/>
              </a:rPr>
              <a:t>News Feed Eradicator</a:t>
            </a:r>
            <a:r>
              <a:rPr lang="en-US"/>
              <a:t>—download this extension to your desktop/laptop computer's browser (Chrome, Firefox, Safari)</a:t>
            </a:r>
          </a:p>
        </p:txBody>
      </p:sp>
    </p:spTree>
    <p:extLst>
      <p:ext uri="{BB962C8B-B14F-4D97-AF65-F5344CB8AC3E}">
        <p14:creationId xmlns:p14="http://schemas.microsoft.com/office/powerpoint/2010/main" val="1565608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BEE57-FA10-808B-629F-97B76E9B4FDC}"/>
              </a:ext>
            </a:extLst>
          </p:cNvPr>
          <p:cNvSpPr>
            <a:spLocks noGrp="1"/>
          </p:cNvSpPr>
          <p:nvPr>
            <p:ph type="title"/>
          </p:nvPr>
        </p:nvSpPr>
        <p:spPr/>
        <p:txBody>
          <a:bodyPr/>
          <a:lstStyle/>
          <a:p>
            <a:r>
              <a:rPr lang="en-US"/>
              <a:t>Could be Helpful (and Fun) to Add!</a:t>
            </a:r>
          </a:p>
        </p:txBody>
      </p:sp>
      <p:sp>
        <p:nvSpPr>
          <p:cNvPr id="4" name="Slide Number Placeholder 3">
            <a:extLst>
              <a:ext uri="{FF2B5EF4-FFF2-40B4-BE49-F238E27FC236}">
                <a16:creationId xmlns:a16="http://schemas.microsoft.com/office/drawing/2014/main" id="{742BD887-F9D6-063F-D01C-E01AA4ED32DB}"/>
              </a:ext>
            </a:extLst>
          </p:cNvPr>
          <p:cNvSpPr>
            <a:spLocks noGrp="1"/>
          </p:cNvSpPr>
          <p:nvPr>
            <p:ph type="sldNum" sz="quarter" idx="12"/>
          </p:nvPr>
        </p:nvSpPr>
        <p:spPr/>
        <p:txBody>
          <a:bodyPr/>
          <a:lstStyle/>
          <a:p>
            <a:fld id="{6DC3758B-96A3-A94D-BBE0-9E3BF93748C8}" type="slidenum">
              <a:rPr lang="en-US" smtClean="0"/>
              <a:t>23</a:t>
            </a:fld>
            <a:endParaRPr lang="en-US"/>
          </a:p>
        </p:txBody>
      </p:sp>
      <p:pic>
        <p:nvPicPr>
          <p:cNvPr id="3" name="Picture 2" descr="A grid with numbers and squares&#10;&#10;AI-generated content may be incorrect.">
            <a:extLst>
              <a:ext uri="{FF2B5EF4-FFF2-40B4-BE49-F238E27FC236}">
                <a16:creationId xmlns:a16="http://schemas.microsoft.com/office/drawing/2014/main" id="{5DAA5CE1-02BB-1DAD-17FA-8D550DD0263F}"/>
              </a:ext>
            </a:extLst>
          </p:cNvPr>
          <p:cNvPicPr>
            <a:picLocks noChangeAspect="1"/>
          </p:cNvPicPr>
          <p:nvPr/>
        </p:nvPicPr>
        <p:blipFill>
          <a:blip r:embed="rId2"/>
          <a:stretch>
            <a:fillRect/>
          </a:stretch>
        </p:blipFill>
        <p:spPr>
          <a:xfrm>
            <a:off x="835087" y="2019903"/>
            <a:ext cx="3470301" cy="3435049"/>
          </a:xfrm>
          <a:prstGeom prst="rect">
            <a:avLst/>
          </a:prstGeom>
        </p:spPr>
      </p:pic>
      <p:pic>
        <p:nvPicPr>
          <p:cNvPr id="5" name="Picture 4" descr="A yellow hexagon with black letters&#10;&#10;AI-generated content may be incorrect.">
            <a:extLst>
              <a:ext uri="{FF2B5EF4-FFF2-40B4-BE49-F238E27FC236}">
                <a16:creationId xmlns:a16="http://schemas.microsoft.com/office/drawing/2014/main" id="{D2CD5DA4-B860-3911-56B7-E3FF9A8E68B5}"/>
              </a:ext>
            </a:extLst>
          </p:cNvPr>
          <p:cNvPicPr>
            <a:picLocks noChangeAspect="1"/>
          </p:cNvPicPr>
          <p:nvPr/>
        </p:nvPicPr>
        <p:blipFill>
          <a:blip r:embed="rId3"/>
          <a:stretch>
            <a:fillRect/>
          </a:stretch>
        </p:blipFill>
        <p:spPr>
          <a:xfrm>
            <a:off x="4308324" y="2328560"/>
            <a:ext cx="3091543" cy="3132213"/>
          </a:xfrm>
          <a:prstGeom prst="rect">
            <a:avLst/>
          </a:prstGeom>
        </p:spPr>
      </p:pic>
      <p:pic>
        <p:nvPicPr>
          <p:cNvPr id="6" name="Picture 5" descr="A poster of a brain game&#10;&#10;AI-generated content may be incorrect.">
            <a:extLst>
              <a:ext uri="{FF2B5EF4-FFF2-40B4-BE49-F238E27FC236}">
                <a16:creationId xmlns:a16="http://schemas.microsoft.com/office/drawing/2014/main" id="{F32D2C88-6C05-ADBD-9A39-8A1CBEB4675F}"/>
              </a:ext>
            </a:extLst>
          </p:cNvPr>
          <p:cNvPicPr>
            <a:picLocks noChangeAspect="1"/>
          </p:cNvPicPr>
          <p:nvPr/>
        </p:nvPicPr>
        <p:blipFill>
          <a:blip r:embed="rId4"/>
          <a:stretch>
            <a:fillRect/>
          </a:stretch>
        </p:blipFill>
        <p:spPr>
          <a:xfrm>
            <a:off x="7629374" y="1717524"/>
            <a:ext cx="3924300" cy="3810000"/>
          </a:xfrm>
          <a:prstGeom prst="rect">
            <a:avLst/>
          </a:prstGeom>
        </p:spPr>
      </p:pic>
    </p:spTree>
    <p:extLst>
      <p:ext uri="{BB962C8B-B14F-4D97-AF65-F5344CB8AC3E}">
        <p14:creationId xmlns:p14="http://schemas.microsoft.com/office/powerpoint/2010/main" val="12508221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16336-A9A5-410D-DAB3-4EC9B3CA766F}"/>
              </a:ext>
            </a:extLst>
          </p:cNvPr>
          <p:cNvSpPr>
            <a:spLocks noGrp="1"/>
          </p:cNvSpPr>
          <p:nvPr>
            <p:ph type="title"/>
          </p:nvPr>
        </p:nvSpPr>
        <p:spPr/>
        <p:txBody>
          <a:bodyPr/>
          <a:lstStyle/>
          <a:p>
            <a:r>
              <a:rPr lang="en-US">
                <a:solidFill>
                  <a:srgbClr val="EAA833"/>
                </a:solidFill>
              </a:rPr>
              <a:t>You Can Likely Improve Cognitive Health By...</a:t>
            </a:r>
          </a:p>
        </p:txBody>
      </p:sp>
      <p:sp>
        <p:nvSpPr>
          <p:cNvPr id="3" name="Content Placeholder 2">
            <a:extLst>
              <a:ext uri="{FF2B5EF4-FFF2-40B4-BE49-F238E27FC236}">
                <a16:creationId xmlns:a16="http://schemas.microsoft.com/office/drawing/2014/main" id="{D5664D89-4E29-D2DE-71DA-D303E26D3A32}"/>
              </a:ext>
            </a:extLst>
          </p:cNvPr>
          <p:cNvSpPr>
            <a:spLocks noGrp="1"/>
          </p:cNvSpPr>
          <p:nvPr>
            <p:ph idx="1"/>
          </p:nvPr>
        </p:nvSpPr>
        <p:spPr>
          <a:xfrm>
            <a:off x="838200" y="1910293"/>
            <a:ext cx="6110354" cy="4169908"/>
          </a:xfrm>
        </p:spPr>
        <p:txBody>
          <a:bodyPr vert="horz" lIns="91440" tIns="45720" rIns="91440" bIns="45720" rtlCol="0" anchor="t">
            <a:normAutofit/>
          </a:bodyPr>
          <a:lstStyle/>
          <a:p>
            <a:r>
              <a:rPr lang="en-US">
                <a:latin typeface="Rockwell"/>
                <a:ea typeface="Source Sans Pro"/>
              </a:rPr>
              <a:t>Learn a new language</a:t>
            </a:r>
          </a:p>
          <a:p>
            <a:r>
              <a:rPr lang="en-US">
                <a:latin typeface="Rockwell"/>
                <a:ea typeface="Source Sans Pro"/>
              </a:rPr>
              <a:t>Learn a new instrument</a:t>
            </a:r>
          </a:p>
          <a:p>
            <a:r>
              <a:rPr lang="en-US">
                <a:latin typeface="Rockwell"/>
                <a:ea typeface="Source Sans Pro"/>
              </a:rPr>
              <a:t>Learn a new dance (or sport)</a:t>
            </a:r>
          </a:p>
          <a:p>
            <a:endParaRPr lang="en-US">
              <a:latin typeface="Rockwell"/>
              <a:ea typeface="Source Sans Pro"/>
            </a:endParaRPr>
          </a:p>
          <a:p>
            <a:pPr marL="0" indent="0">
              <a:buNone/>
            </a:pPr>
            <a:r>
              <a:rPr lang="en-US">
                <a:latin typeface="Rockwell"/>
                <a:ea typeface="Source Sans Pro"/>
              </a:rPr>
              <a:t>Engaging different senses across multiple types of learning preserves and/or creates new neural networks</a:t>
            </a:r>
          </a:p>
        </p:txBody>
      </p:sp>
      <p:sp>
        <p:nvSpPr>
          <p:cNvPr id="4" name="Slide Number Placeholder 3">
            <a:extLst>
              <a:ext uri="{FF2B5EF4-FFF2-40B4-BE49-F238E27FC236}">
                <a16:creationId xmlns:a16="http://schemas.microsoft.com/office/drawing/2014/main" id="{9D3D474B-BDE9-C2DC-EE03-35EE31C6BA8C}"/>
              </a:ext>
            </a:extLst>
          </p:cNvPr>
          <p:cNvSpPr>
            <a:spLocks noGrp="1"/>
          </p:cNvSpPr>
          <p:nvPr>
            <p:ph type="sldNum" sz="quarter" idx="12"/>
          </p:nvPr>
        </p:nvSpPr>
        <p:spPr/>
        <p:txBody>
          <a:bodyPr/>
          <a:lstStyle/>
          <a:p>
            <a:fld id="{6DC3758B-96A3-A94D-BBE0-9E3BF93748C8}" type="slidenum">
              <a:rPr lang="en-US" smtClean="0"/>
              <a:t>24</a:t>
            </a:fld>
            <a:endParaRPr lang="en-US"/>
          </a:p>
        </p:txBody>
      </p:sp>
      <p:pic>
        <p:nvPicPr>
          <p:cNvPr id="5" name="Picture 4" descr="A person and person dancing&#10;&#10;AI-generated content may be incorrect.">
            <a:extLst>
              <a:ext uri="{FF2B5EF4-FFF2-40B4-BE49-F238E27FC236}">
                <a16:creationId xmlns:a16="http://schemas.microsoft.com/office/drawing/2014/main" id="{0C20CC55-60BE-6350-DA51-E0AA1366218D}"/>
              </a:ext>
            </a:extLst>
          </p:cNvPr>
          <p:cNvPicPr>
            <a:picLocks noChangeAspect="1"/>
          </p:cNvPicPr>
          <p:nvPr/>
        </p:nvPicPr>
        <p:blipFill>
          <a:blip r:embed="rId2"/>
          <a:srcRect l="-13095" t="10791" r="21627" b="-719"/>
          <a:stretch/>
        </p:blipFill>
        <p:spPr>
          <a:xfrm>
            <a:off x="6732146" y="1696996"/>
            <a:ext cx="4620084" cy="375788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3861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7362" y="720434"/>
            <a:ext cx="9950103" cy="779754"/>
          </a:xfrm>
        </p:spPr>
        <p:txBody>
          <a:bodyPr/>
          <a:lstStyle/>
          <a:p>
            <a:r>
              <a:rPr lang="en-US">
                <a:solidFill>
                  <a:srgbClr val="EAA833"/>
                </a:solidFill>
              </a:rPr>
              <a:t>Tips to Maintain Cognitive Health:</a:t>
            </a:r>
          </a:p>
        </p:txBody>
      </p:sp>
      <p:sp>
        <p:nvSpPr>
          <p:cNvPr id="3" name="Content Placeholder 2"/>
          <p:cNvSpPr>
            <a:spLocks noGrp="1"/>
          </p:cNvSpPr>
          <p:nvPr>
            <p:ph idx="1"/>
          </p:nvPr>
        </p:nvSpPr>
        <p:spPr>
          <a:xfrm>
            <a:off x="1476504" y="1495151"/>
            <a:ext cx="9550961" cy="4891361"/>
          </a:xfrm>
        </p:spPr>
        <p:txBody>
          <a:bodyPr vert="horz" lIns="91440" tIns="45720" rIns="91440" bIns="45720" rtlCol="0" anchor="t">
            <a:normAutofit/>
          </a:bodyPr>
          <a:lstStyle/>
          <a:p>
            <a:pPr>
              <a:buFont typeface="Arial"/>
              <a:buChar char="•"/>
            </a:pPr>
            <a:r>
              <a:rPr lang="en-US">
                <a:solidFill>
                  <a:srgbClr val="EAA833"/>
                </a:solidFill>
                <a:latin typeface="Source Sans Pro"/>
                <a:ea typeface="Source Sans Pro"/>
              </a:rPr>
              <a:t>W</a:t>
            </a:r>
            <a:r>
              <a:rPr lang="en-US" b="1">
                <a:solidFill>
                  <a:srgbClr val="EAA833"/>
                </a:solidFill>
                <a:latin typeface="Source Sans Pro"/>
                <a:ea typeface="Source Sans Pro"/>
              </a:rPr>
              <a:t>hole food, plant rich diet</a:t>
            </a:r>
            <a:r>
              <a:rPr lang="en-US" b="1">
                <a:solidFill>
                  <a:schemeClr val="tx1"/>
                </a:solidFill>
                <a:latin typeface="Source Sans Pro"/>
                <a:ea typeface="Source Sans Pro"/>
              </a:rPr>
              <a:t> </a:t>
            </a:r>
            <a:r>
              <a:rPr lang="en-US">
                <a:solidFill>
                  <a:srgbClr val="003C71"/>
                </a:solidFill>
                <a:latin typeface="Source Sans Pro"/>
                <a:ea typeface="Source Sans Pro"/>
              </a:rPr>
              <a:t>with lots of beans, greens, nuts, seeds, seafood and olive oil</a:t>
            </a:r>
          </a:p>
          <a:p>
            <a:pPr>
              <a:buFont typeface="Arial"/>
              <a:buChar char="•"/>
            </a:pPr>
            <a:r>
              <a:rPr lang="en-US" b="1">
                <a:solidFill>
                  <a:srgbClr val="EAA833"/>
                </a:solidFill>
                <a:latin typeface="Source Sans Pro"/>
                <a:ea typeface="Source Sans Pro"/>
              </a:rPr>
              <a:t>Move more</a:t>
            </a:r>
            <a:r>
              <a:rPr lang="en-US">
                <a:solidFill>
                  <a:schemeClr val="tx1"/>
                </a:solidFill>
                <a:latin typeface="Source Sans Pro"/>
                <a:ea typeface="Source Sans Pro"/>
              </a:rPr>
              <a:t>!</a:t>
            </a:r>
            <a:r>
              <a:rPr lang="en-US">
                <a:solidFill>
                  <a:srgbClr val="003C71"/>
                </a:solidFill>
                <a:latin typeface="Source Sans Pro"/>
                <a:ea typeface="Source Sans Pro"/>
              </a:rPr>
              <a:t> At least 30 min a day of moderate/vigorous exercise daily</a:t>
            </a:r>
            <a:endParaRPr lang="en-US">
              <a:solidFill>
                <a:srgbClr val="003C71"/>
              </a:solidFill>
              <a:ea typeface="Source Sans Pro"/>
            </a:endParaRPr>
          </a:p>
          <a:p>
            <a:pPr>
              <a:buFont typeface="Arial"/>
              <a:buChar char="•"/>
            </a:pPr>
            <a:r>
              <a:rPr lang="en-US">
                <a:solidFill>
                  <a:srgbClr val="003C71"/>
                </a:solidFill>
                <a:latin typeface="Source Sans Pro"/>
                <a:ea typeface="Source Sans Pro"/>
              </a:rPr>
              <a:t>Alcohol in moderation: &lt;1 serving a day</a:t>
            </a:r>
            <a:r>
              <a:rPr lang="en-US" b="1">
                <a:solidFill>
                  <a:srgbClr val="EAA833"/>
                </a:solidFill>
                <a:latin typeface="Source Sans Pro"/>
                <a:ea typeface="Source Sans Pro"/>
              </a:rPr>
              <a:t> (or none at all!)</a:t>
            </a:r>
            <a:endParaRPr lang="en-US">
              <a:solidFill>
                <a:schemeClr val="tx1"/>
              </a:solidFill>
              <a:latin typeface="Source Sans Pro"/>
              <a:ea typeface="Source Sans Pro"/>
            </a:endParaRPr>
          </a:p>
          <a:p>
            <a:pPr>
              <a:buFont typeface="Arial"/>
              <a:buChar char="•"/>
            </a:pPr>
            <a:r>
              <a:rPr lang="en-US">
                <a:solidFill>
                  <a:srgbClr val="003C71"/>
                </a:solidFill>
                <a:latin typeface="Source Sans Pro"/>
                <a:ea typeface="Source Sans Pro"/>
              </a:rPr>
              <a:t>Cultivate an active</a:t>
            </a:r>
            <a:r>
              <a:rPr lang="en-US">
                <a:solidFill>
                  <a:schemeClr val="tx1"/>
                </a:solidFill>
                <a:latin typeface="Source Sans Pro"/>
                <a:ea typeface="Source Sans Pro"/>
              </a:rPr>
              <a:t> </a:t>
            </a:r>
            <a:r>
              <a:rPr lang="en-US" b="1">
                <a:solidFill>
                  <a:srgbClr val="EAA833"/>
                </a:solidFill>
                <a:latin typeface="Source Sans Pro"/>
                <a:ea typeface="Source Sans Pro"/>
              </a:rPr>
              <a:t>support network</a:t>
            </a:r>
          </a:p>
          <a:p>
            <a:pPr>
              <a:buFont typeface="Arial"/>
              <a:buChar char="•"/>
            </a:pPr>
            <a:r>
              <a:rPr lang="en-US">
                <a:solidFill>
                  <a:srgbClr val="003C71"/>
                </a:solidFill>
                <a:latin typeface="Source Sans Pro"/>
                <a:ea typeface="Source Sans Pro"/>
              </a:rPr>
              <a:t>Take</a:t>
            </a:r>
            <a:r>
              <a:rPr lang="en-US">
                <a:solidFill>
                  <a:srgbClr val="EAA833"/>
                </a:solidFill>
                <a:latin typeface="Source Sans Pro"/>
                <a:ea typeface="Source Sans Pro"/>
              </a:rPr>
              <a:t> </a:t>
            </a:r>
            <a:r>
              <a:rPr lang="en-US" b="1">
                <a:solidFill>
                  <a:srgbClr val="EAA833"/>
                </a:solidFill>
                <a:latin typeface="Source Sans Pro"/>
                <a:ea typeface="Source Sans Pro"/>
              </a:rPr>
              <a:t>“breathing breaks”</a:t>
            </a:r>
            <a:r>
              <a:rPr lang="en-US" b="1">
                <a:solidFill>
                  <a:schemeClr val="tx1"/>
                </a:solidFill>
                <a:latin typeface="Source Sans Pro"/>
                <a:ea typeface="Source Sans Pro"/>
              </a:rPr>
              <a:t> </a:t>
            </a:r>
            <a:r>
              <a:rPr lang="en-US">
                <a:solidFill>
                  <a:srgbClr val="003C71"/>
                </a:solidFill>
                <a:latin typeface="Source Sans Pro"/>
                <a:ea typeface="Source Sans Pro"/>
              </a:rPr>
              <a:t>throughout the day to decrease stress</a:t>
            </a:r>
          </a:p>
          <a:p>
            <a:pPr>
              <a:buFont typeface="Arial"/>
              <a:buChar char="•"/>
            </a:pPr>
            <a:r>
              <a:rPr lang="en-US">
                <a:solidFill>
                  <a:srgbClr val="003C71"/>
                </a:solidFill>
                <a:latin typeface="Source Sans Pro"/>
                <a:ea typeface="Source Sans Pro"/>
              </a:rPr>
              <a:t>Learn new things!</a:t>
            </a:r>
          </a:p>
          <a:p>
            <a:pPr>
              <a:buFont typeface="Arial"/>
              <a:buChar char="•"/>
            </a:pPr>
            <a:r>
              <a:rPr lang="en-US" b="1">
                <a:solidFill>
                  <a:srgbClr val="EAA833"/>
                </a:solidFill>
                <a:latin typeface="Source Sans Pro"/>
                <a:ea typeface="Source Sans Pro"/>
              </a:rPr>
              <a:t>Get a good night's rest</a:t>
            </a:r>
            <a:endParaRPr lang="en-US">
              <a:solidFill>
                <a:srgbClr val="EAA833"/>
              </a:solidFill>
            </a:endParaRPr>
          </a:p>
          <a:p>
            <a:pPr>
              <a:buFont typeface="Arial"/>
              <a:buChar char="•"/>
            </a:pPr>
            <a:endParaRPr lang="en-US">
              <a:solidFill>
                <a:schemeClr val="tx1"/>
              </a:solidFill>
            </a:endParaRPr>
          </a:p>
        </p:txBody>
      </p:sp>
    </p:spTree>
    <p:extLst>
      <p:ext uri="{BB962C8B-B14F-4D97-AF65-F5344CB8AC3E}">
        <p14:creationId xmlns:p14="http://schemas.microsoft.com/office/powerpoint/2010/main" val="158033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819" y="524491"/>
            <a:ext cx="9950103" cy="713185"/>
          </a:xfrm>
        </p:spPr>
        <p:txBody>
          <a:bodyPr/>
          <a:lstStyle/>
          <a:p>
            <a:r>
              <a:rPr lang="en-US">
                <a:solidFill>
                  <a:srgbClr val="EAA833"/>
                </a:solidFill>
              </a:rPr>
              <a:t>In Summary...</a:t>
            </a:r>
          </a:p>
        </p:txBody>
      </p:sp>
      <p:sp>
        <p:nvSpPr>
          <p:cNvPr id="3" name="Content Placeholder 2"/>
          <p:cNvSpPr>
            <a:spLocks noGrp="1"/>
          </p:cNvSpPr>
          <p:nvPr>
            <p:ph idx="1"/>
          </p:nvPr>
        </p:nvSpPr>
        <p:spPr>
          <a:xfrm>
            <a:off x="805428" y="1498517"/>
            <a:ext cx="4280564" cy="1735798"/>
          </a:xfrm>
        </p:spPr>
        <p:txBody>
          <a:bodyPr vert="horz" lIns="91440" tIns="45720" rIns="91440" bIns="45720" rtlCol="0" anchor="t">
            <a:normAutofit/>
          </a:bodyPr>
          <a:lstStyle/>
          <a:p>
            <a:pPr marL="0" indent="0"/>
            <a:r>
              <a:rPr lang="en-US" sz="3200">
                <a:latin typeface="Source Sans Pro"/>
                <a:ea typeface="Source Sans Pro"/>
              </a:rPr>
              <a:t>Nourishing foods</a:t>
            </a:r>
          </a:p>
          <a:p>
            <a:pPr marL="0" indent="0"/>
            <a:r>
              <a:rPr lang="en-US" sz="3200">
                <a:latin typeface="Source Sans Pro"/>
                <a:ea typeface="Source Sans Pro"/>
              </a:rPr>
              <a:t>Nourishing friends</a:t>
            </a:r>
            <a:endParaRPr lang="en-US" sz="3200">
              <a:solidFill>
                <a:srgbClr val="000000"/>
              </a:solidFill>
              <a:latin typeface="Source Sans Pro"/>
              <a:ea typeface="Source Sans Pro"/>
            </a:endParaRPr>
          </a:p>
          <a:p>
            <a:pPr marL="0" indent="0"/>
            <a:r>
              <a:rPr lang="en-US" sz="3200">
                <a:latin typeface="Source Sans Pro"/>
                <a:ea typeface="Source Sans Pro"/>
              </a:rPr>
              <a:t>Nourishing play </a:t>
            </a:r>
            <a:r>
              <a:rPr lang="en-US" sz="3200">
                <a:latin typeface="Source Sans Pro"/>
                <a:ea typeface="Source Sans Pro"/>
                <a:sym typeface="Wingdings" pitchFamily="2" charset="2"/>
              </a:rPr>
              <a:t></a:t>
            </a:r>
            <a:endParaRPr lang="en-US" sz="3200">
              <a:solidFill>
                <a:schemeClr val="tx1"/>
              </a:solidFill>
              <a:latin typeface="Source Sans Pro"/>
              <a:ea typeface="Source Sans Pro"/>
            </a:endParaRPr>
          </a:p>
        </p:txBody>
      </p:sp>
      <p:pic>
        <p:nvPicPr>
          <p:cNvPr id="5" name="Picture 4">
            <a:extLst>
              <a:ext uri="{FF2B5EF4-FFF2-40B4-BE49-F238E27FC236}">
                <a16:creationId xmlns:a16="http://schemas.microsoft.com/office/drawing/2014/main" id="{8F5A863B-13B2-844F-AA68-EFA6F0E2D250}"/>
              </a:ext>
            </a:extLst>
          </p:cNvPr>
          <p:cNvPicPr>
            <a:picLocks noChangeAspect="1"/>
          </p:cNvPicPr>
          <p:nvPr/>
        </p:nvPicPr>
        <p:blipFill>
          <a:blip r:embed="rId2"/>
          <a:stretch>
            <a:fillRect/>
          </a:stretch>
        </p:blipFill>
        <p:spPr>
          <a:xfrm>
            <a:off x="5382315" y="2790144"/>
            <a:ext cx="3471863" cy="2867449"/>
          </a:xfrm>
          <a:prstGeom prst="rect">
            <a:avLst/>
          </a:prstGeom>
          <a:ln>
            <a:noFill/>
          </a:ln>
          <a:effectLst>
            <a:softEdge rad="112500"/>
          </a:effectLst>
        </p:spPr>
      </p:pic>
      <p:pic>
        <p:nvPicPr>
          <p:cNvPr id="6" name="Picture 5">
            <a:extLst>
              <a:ext uri="{FF2B5EF4-FFF2-40B4-BE49-F238E27FC236}">
                <a16:creationId xmlns:a16="http://schemas.microsoft.com/office/drawing/2014/main" id="{771B8993-F084-6A49-B1B9-6976F4FCBFD9}"/>
              </a:ext>
            </a:extLst>
          </p:cNvPr>
          <p:cNvPicPr>
            <a:picLocks noChangeAspect="1"/>
          </p:cNvPicPr>
          <p:nvPr/>
        </p:nvPicPr>
        <p:blipFill>
          <a:blip r:embed="rId3"/>
          <a:stretch>
            <a:fillRect/>
          </a:stretch>
        </p:blipFill>
        <p:spPr>
          <a:xfrm>
            <a:off x="6004409" y="629285"/>
            <a:ext cx="3933825" cy="2426472"/>
          </a:xfrm>
          <a:prstGeom prst="rect">
            <a:avLst/>
          </a:prstGeom>
          <a:ln>
            <a:noFill/>
          </a:ln>
          <a:effectLst>
            <a:softEdge rad="112500"/>
          </a:effectLst>
        </p:spPr>
      </p:pic>
      <p:pic>
        <p:nvPicPr>
          <p:cNvPr id="7" name="Picture 4">
            <a:extLst>
              <a:ext uri="{FF2B5EF4-FFF2-40B4-BE49-F238E27FC236}">
                <a16:creationId xmlns:a16="http://schemas.microsoft.com/office/drawing/2014/main" id="{6D1DC53C-F3E5-5748-B9D0-49276E683A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1030" y="3671681"/>
            <a:ext cx="3619501" cy="2459499"/>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9169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D9C84-A1C3-BD3C-8F7F-61DF71D1EAEE}"/>
              </a:ext>
            </a:extLst>
          </p:cNvPr>
          <p:cNvSpPr>
            <a:spLocks noGrp="1"/>
          </p:cNvSpPr>
          <p:nvPr>
            <p:ph type="title"/>
          </p:nvPr>
        </p:nvSpPr>
        <p:spPr>
          <a:xfrm>
            <a:off x="447174" y="385178"/>
            <a:ext cx="10515600" cy="1325563"/>
          </a:xfrm>
        </p:spPr>
        <p:txBody>
          <a:bodyPr>
            <a:normAutofit/>
          </a:bodyPr>
          <a:lstStyle/>
          <a:p>
            <a:r>
              <a:rPr lang="en-US" sz="4000">
                <a:solidFill>
                  <a:srgbClr val="EAA833"/>
                </a:solidFill>
              </a:rPr>
              <a:t>Resources!</a:t>
            </a:r>
            <a:endParaRPr lang="en-US"/>
          </a:p>
        </p:txBody>
      </p:sp>
      <p:sp>
        <p:nvSpPr>
          <p:cNvPr id="3" name="Slide Number Placeholder 2">
            <a:extLst>
              <a:ext uri="{FF2B5EF4-FFF2-40B4-BE49-F238E27FC236}">
                <a16:creationId xmlns:a16="http://schemas.microsoft.com/office/drawing/2014/main" id="{BF6AA52A-4887-A3C1-A38D-8CD6BA83A60B}"/>
              </a:ext>
            </a:extLst>
          </p:cNvPr>
          <p:cNvSpPr>
            <a:spLocks noGrp="1"/>
          </p:cNvSpPr>
          <p:nvPr>
            <p:ph type="sldNum" sz="quarter" idx="12"/>
          </p:nvPr>
        </p:nvSpPr>
        <p:spPr/>
        <p:txBody>
          <a:bodyPr/>
          <a:lstStyle/>
          <a:p>
            <a:fld id="{6DC3758B-96A3-A94D-BBE0-9E3BF93748C8}" type="slidenum">
              <a:rPr lang="en-US" smtClean="0"/>
              <a:t>27</a:t>
            </a:fld>
            <a:endParaRPr lang="en-US"/>
          </a:p>
        </p:txBody>
      </p:sp>
      <p:sp>
        <p:nvSpPr>
          <p:cNvPr id="4" name="TextBox 3">
            <a:extLst>
              <a:ext uri="{FF2B5EF4-FFF2-40B4-BE49-F238E27FC236}">
                <a16:creationId xmlns:a16="http://schemas.microsoft.com/office/drawing/2014/main" id="{5ADDCD89-E183-446E-0524-B70E593D660D}"/>
              </a:ext>
            </a:extLst>
          </p:cNvPr>
          <p:cNvSpPr txBox="1"/>
          <p:nvPr/>
        </p:nvSpPr>
        <p:spPr>
          <a:xfrm>
            <a:off x="447174" y="1346104"/>
            <a:ext cx="8024567"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rgbClr val="003C71"/>
                </a:solidFill>
              </a:rPr>
              <a:t>​</a:t>
            </a:r>
            <a:r>
              <a:rPr lang="en-US" sz="2400">
                <a:solidFill>
                  <a:srgbClr val="003C71"/>
                </a:solidFill>
                <a:latin typeface="Source Sans Pro"/>
                <a:ea typeface="Source Sans Pro"/>
              </a:rPr>
              <a:t>For CHP Patients...</a:t>
            </a:r>
            <a:br>
              <a:rPr lang="en-US" sz="2400">
                <a:latin typeface="Source Sans Pro"/>
                <a:ea typeface="Source Sans Pro"/>
              </a:rPr>
            </a:br>
            <a:endParaRPr lang="en-US" sz="2400">
              <a:solidFill>
                <a:srgbClr val="003C71"/>
              </a:solidFill>
              <a:latin typeface="Source Sans Pro"/>
              <a:ea typeface="Source Sans Pro"/>
            </a:endParaRPr>
          </a:p>
          <a:p>
            <a:r>
              <a:rPr lang="en-US" sz="2400" b="1">
                <a:solidFill>
                  <a:srgbClr val="003C71"/>
                </a:solidFill>
                <a:latin typeface="Source Sans Pro"/>
                <a:ea typeface="Source Sans Pro"/>
              </a:rPr>
              <a:t> Mindful Movement &amp; Meditation:</a:t>
            </a:r>
            <a:r>
              <a:rPr lang="en-US" sz="2400">
                <a:solidFill>
                  <a:srgbClr val="003C71"/>
                </a:solidFill>
                <a:latin typeface="Source Sans Pro"/>
                <a:ea typeface="Source Sans Pro"/>
              </a:rPr>
              <a:t> </a:t>
            </a:r>
          </a:p>
          <a:p>
            <a:r>
              <a:rPr lang="en-US" sz="2400">
                <a:solidFill>
                  <a:srgbClr val="003C71"/>
                </a:solidFill>
                <a:latin typeface="Source Sans Pro"/>
                <a:ea typeface="Source Sans Pro"/>
              </a:rPr>
              <a:t> Tuesday, 4:30-5:30, w/ Lisa Nelson, MD </a:t>
            </a:r>
            <a:endParaRPr lang="en-US" sz="2400">
              <a:solidFill>
                <a:srgbClr val="000000"/>
              </a:solidFill>
              <a:latin typeface="Source Sans Pro"/>
              <a:ea typeface="Source Sans Pro"/>
            </a:endParaRPr>
          </a:p>
          <a:p>
            <a:r>
              <a:rPr lang="en-US" sz="2400">
                <a:solidFill>
                  <a:srgbClr val="003C71"/>
                </a:solidFill>
                <a:latin typeface="Source Sans Pro"/>
                <a:ea typeface="Source Sans Pro"/>
              </a:rPr>
              <a:t> Wednesdays, noon-1, w/Kim Loring, MS, PMHNP</a:t>
            </a:r>
          </a:p>
          <a:p>
            <a:r>
              <a:rPr lang="en-US" sz="2400" i="1">
                <a:solidFill>
                  <a:srgbClr val="003C71"/>
                </a:solidFill>
                <a:latin typeface="Source Sans Pro"/>
                <a:ea typeface="Source Sans Pro"/>
              </a:rPr>
              <a:t>     Both groups include Mary Northey, Certified Yoga Therapist</a:t>
            </a:r>
          </a:p>
          <a:p>
            <a:r>
              <a:rPr lang="en-US" sz="2400">
                <a:solidFill>
                  <a:srgbClr val="003C71"/>
                </a:solidFill>
                <a:latin typeface="Source Sans Pro"/>
                <a:ea typeface="Source Sans Pro"/>
              </a:rPr>
              <a:t>     </a:t>
            </a:r>
            <a:r>
              <a:rPr lang="en-US" sz="2400">
                <a:solidFill>
                  <a:srgbClr val="003C71"/>
                </a:solidFill>
                <a:latin typeface="Source Sans Pro"/>
                <a:ea typeface="Source Sans Pro"/>
                <a:hlinkClick r:id="rId2"/>
              </a:rPr>
              <a:t>chpberkshires.org/group-health</a:t>
            </a:r>
            <a:br>
              <a:rPr lang="en-US" sz="2400">
                <a:solidFill>
                  <a:srgbClr val="003C71"/>
                </a:solidFill>
                <a:latin typeface="Source Sans Pro"/>
                <a:ea typeface="Source Sans Pro"/>
              </a:rPr>
            </a:br>
            <a:endParaRPr lang="en-US" sz="2400">
              <a:solidFill>
                <a:srgbClr val="003C71"/>
              </a:solidFill>
              <a:latin typeface="Source Sans Pro"/>
              <a:ea typeface="Source Sans Pro"/>
            </a:endParaRPr>
          </a:p>
          <a:p>
            <a:r>
              <a:rPr lang="en-US" sz="2400">
                <a:solidFill>
                  <a:srgbClr val="003C71"/>
                </a:solidFill>
                <a:latin typeface="Source Sans Pro"/>
                <a:ea typeface="Source Sans Pro"/>
              </a:rPr>
              <a:t> </a:t>
            </a:r>
            <a:r>
              <a:rPr lang="en-US" sz="2400" b="1">
                <a:solidFill>
                  <a:srgbClr val="003C71"/>
                </a:solidFill>
                <a:latin typeface="Source Sans Pro"/>
                <a:ea typeface="Source Sans Pro"/>
              </a:rPr>
              <a:t>CHP Nutrition Services</a:t>
            </a:r>
          </a:p>
          <a:p>
            <a:r>
              <a:rPr lang="en-US" sz="2400">
                <a:solidFill>
                  <a:srgbClr val="003C71"/>
                </a:solidFill>
                <a:latin typeface="Source Sans Pro"/>
                <a:ea typeface="Source Sans Pro"/>
              </a:rPr>
              <a:t> Ashli Minor, Nutritionist </a:t>
            </a:r>
          </a:p>
          <a:p>
            <a:r>
              <a:rPr lang="en-US" sz="2400">
                <a:solidFill>
                  <a:srgbClr val="003C71"/>
                </a:solidFill>
                <a:latin typeface="Source Sans Pro"/>
                <a:ea typeface="Source Sans Pro"/>
              </a:rPr>
              <a:t> </a:t>
            </a:r>
            <a:r>
              <a:rPr lang="en-US" sz="2400">
                <a:solidFill>
                  <a:srgbClr val="003C71"/>
                </a:solidFill>
                <a:latin typeface="Source Sans Pro"/>
                <a:ea typeface="Source Sans Pro"/>
                <a:hlinkClick r:id="rId3"/>
              </a:rPr>
              <a:t>Aminor@chpberkshires.org</a:t>
            </a:r>
            <a:endParaRPr lang="en-US" sz="2400">
              <a:solidFill>
                <a:srgbClr val="003C71"/>
              </a:solidFill>
              <a:latin typeface="Source Sans Pro"/>
              <a:ea typeface="Source Sans Pro"/>
            </a:endParaRPr>
          </a:p>
          <a:p>
            <a:endParaRPr lang="en-US" sz="2800">
              <a:solidFill>
                <a:srgbClr val="003C71"/>
              </a:solidFill>
            </a:endParaRPr>
          </a:p>
          <a:p>
            <a:endParaRPr lang="en-US" sz="2800">
              <a:solidFill>
                <a:srgbClr val="003C71"/>
              </a:solidFill>
            </a:endParaRPr>
          </a:p>
        </p:txBody>
      </p:sp>
      <p:pic>
        <p:nvPicPr>
          <p:cNvPr id="5" name="Picture 4" descr="ALP_7864.jpg">
            <a:extLst>
              <a:ext uri="{FF2B5EF4-FFF2-40B4-BE49-F238E27FC236}">
                <a16:creationId xmlns:a16="http://schemas.microsoft.com/office/drawing/2014/main" id="{1F3C8588-1057-D169-5D3A-4C98055405FE}"/>
              </a:ext>
            </a:extLst>
          </p:cNvPr>
          <p:cNvPicPr>
            <a:picLocks noChangeAspect="1"/>
          </p:cNvPicPr>
          <p:nvPr/>
        </p:nvPicPr>
        <p:blipFill>
          <a:blip r:embed="rId4"/>
          <a:stretch>
            <a:fillRect/>
          </a:stretch>
        </p:blipFill>
        <p:spPr>
          <a:xfrm>
            <a:off x="9006301" y="3222822"/>
            <a:ext cx="1876122" cy="28122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948342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D35E-E395-B7A3-1710-5B103FA81B97}"/>
              </a:ext>
            </a:extLst>
          </p:cNvPr>
          <p:cNvSpPr>
            <a:spLocks noGrp="1"/>
          </p:cNvSpPr>
          <p:nvPr>
            <p:ph type="title"/>
          </p:nvPr>
        </p:nvSpPr>
        <p:spPr>
          <a:xfrm>
            <a:off x="838200" y="365125"/>
            <a:ext cx="11267573" cy="1335589"/>
          </a:xfrm>
        </p:spPr>
        <p:txBody>
          <a:bodyPr>
            <a:normAutofit fontScale="90000"/>
          </a:bodyPr>
          <a:lstStyle/>
          <a:p>
            <a:r>
              <a:rPr lang="en-US">
                <a:solidFill>
                  <a:srgbClr val="EAA833"/>
                </a:solidFill>
              </a:rPr>
              <a:t>For Everyone...Fitness, Learning, Social Time!</a:t>
            </a:r>
            <a:br>
              <a:rPr lang="en-US"/>
            </a:br>
            <a:endParaRPr lang="en-US"/>
          </a:p>
        </p:txBody>
      </p:sp>
      <p:sp>
        <p:nvSpPr>
          <p:cNvPr id="3" name="Slide Number Placeholder 2">
            <a:extLst>
              <a:ext uri="{FF2B5EF4-FFF2-40B4-BE49-F238E27FC236}">
                <a16:creationId xmlns:a16="http://schemas.microsoft.com/office/drawing/2014/main" id="{0D080EC0-A4EC-52C2-C085-0DEB2AEC40EF}"/>
              </a:ext>
            </a:extLst>
          </p:cNvPr>
          <p:cNvSpPr>
            <a:spLocks noGrp="1"/>
          </p:cNvSpPr>
          <p:nvPr>
            <p:ph type="sldNum" sz="quarter" idx="12"/>
          </p:nvPr>
        </p:nvSpPr>
        <p:spPr/>
        <p:txBody>
          <a:bodyPr/>
          <a:lstStyle/>
          <a:p>
            <a:fld id="{6DC3758B-96A3-A94D-BBE0-9E3BF93748C8}" type="slidenum">
              <a:rPr lang="en-US" smtClean="0"/>
              <a:t>28</a:t>
            </a:fld>
            <a:endParaRPr lang="en-US"/>
          </a:p>
        </p:txBody>
      </p:sp>
      <p:sp>
        <p:nvSpPr>
          <p:cNvPr id="5" name="TextBox 4">
            <a:extLst>
              <a:ext uri="{FF2B5EF4-FFF2-40B4-BE49-F238E27FC236}">
                <a16:creationId xmlns:a16="http://schemas.microsoft.com/office/drawing/2014/main" id="{5E99A281-A118-BD9E-9421-C3C9ED57B5A7}"/>
              </a:ext>
            </a:extLst>
          </p:cNvPr>
          <p:cNvSpPr txBox="1"/>
          <p:nvPr/>
        </p:nvSpPr>
        <p:spPr>
          <a:xfrm>
            <a:off x="838200" y="1445365"/>
            <a:ext cx="10866520"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EAA833"/>
                </a:solidFill>
                <a:latin typeface="Source Sans Pro"/>
                <a:ea typeface="Source Sans Pro"/>
              </a:rPr>
              <a:t>Free</a:t>
            </a:r>
            <a:r>
              <a:rPr lang="en-US" sz="2800">
                <a:solidFill>
                  <a:srgbClr val="EAA833"/>
                </a:solidFill>
                <a:latin typeface="Source Sans Pro"/>
                <a:ea typeface="Source Sans Pro"/>
              </a:rPr>
              <a:t> </a:t>
            </a:r>
            <a:r>
              <a:rPr lang="en-US" sz="2800">
                <a:solidFill>
                  <a:srgbClr val="003C71"/>
                </a:solidFill>
                <a:latin typeface="Source Sans Pro"/>
                <a:ea typeface="Source Sans Pro"/>
              </a:rPr>
              <a:t>or </a:t>
            </a:r>
            <a:r>
              <a:rPr lang="en-US" sz="2800" b="1">
                <a:solidFill>
                  <a:srgbClr val="EAA833"/>
                </a:solidFill>
                <a:latin typeface="Source Sans Pro"/>
                <a:ea typeface="Source Sans Pro"/>
              </a:rPr>
              <a:t>low-cost activities</a:t>
            </a:r>
            <a:r>
              <a:rPr lang="en-US" sz="2800">
                <a:solidFill>
                  <a:srgbClr val="003C71"/>
                </a:solidFill>
                <a:latin typeface="Source Sans Pro"/>
                <a:ea typeface="Source Sans Pro"/>
              </a:rPr>
              <a:t> are right in your neighborhood, and online!</a:t>
            </a:r>
          </a:p>
          <a:p>
            <a:endParaRPr lang="en-US" sz="2800">
              <a:solidFill>
                <a:srgbClr val="003C71"/>
              </a:solidFill>
              <a:latin typeface="Source Sans Pro"/>
              <a:ea typeface="Source Sans Pro"/>
            </a:endParaRPr>
          </a:p>
          <a:p>
            <a:pPr marL="457200" indent="-457200">
              <a:buFont typeface="Wingdings"/>
              <a:buChar char="§"/>
            </a:pPr>
            <a:r>
              <a:rPr lang="en-US" sz="2800">
                <a:solidFill>
                  <a:srgbClr val="003C71"/>
                </a:solidFill>
                <a:latin typeface="Source Sans Pro"/>
                <a:ea typeface="Source Sans Pro"/>
              </a:rPr>
              <a:t>Community Centers</a:t>
            </a:r>
            <a:endParaRPr lang="en-US">
              <a:solidFill>
                <a:srgbClr val="000000"/>
              </a:solidFill>
              <a:latin typeface="Rockwell" panose="02060603020205020403"/>
              <a:ea typeface="Source Sans Pro"/>
            </a:endParaRPr>
          </a:p>
          <a:p>
            <a:pPr marL="457200" indent="-457200">
              <a:buFont typeface="Wingdings"/>
              <a:buChar char="§"/>
            </a:pPr>
            <a:r>
              <a:rPr lang="en-US" sz="2800">
                <a:solidFill>
                  <a:srgbClr val="003C71"/>
                </a:solidFill>
                <a:latin typeface="Source Sans Pro"/>
                <a:ea typeface="Source Sans Pro"/>
              </a:rPr>
              <a:t>Libraries</a:t>
            </a:r>
          </a:p>
          <a:p>
            <a:pPr marL="457200" indent="-457200">
              <a:buFont typeface="Wingdings"/>
              <a:buChar char="§"/>
            </a:pPr>
            <a:r>
              <a:rPr lang="en-US" sz="2800">
                <a:solidFill>
                  <a:srgbClr val="003C71"/>
                </a:solidFill>
                <a:latin typeface="Source Sans Pro"/>
                <a:ea typeface="Source Sans Pro"/>
              </a:rPr>
              <a:t>Senior Centers (fitness, learning, social time, community meals)</a:t>
            </a:r>
            <a:endParaRPr lang="en-US">
              <a:solidFill>
                <a:srgbClr val="000000"/>
              </a:solidFill>
              <a:latin typeface="Rockwell" panose="02060603020205020403"/>
              <a:ea typeface="Source Sans Pro"/>
            </a:endParaRPr>
          </a:p>
          <a:p>
            <a:pPr marL="457200" indent="-457200">
              <a:buFont typeface="Wingdings"/>
              <a:buChar char="§"/>
            </a:pPr>
            <a:r>
              <a:rPr lang="en-US" sz="2800">
                <a:solidFill>
                  <a:srgbClr val="003C71"/>
                </a:solidFill>
                <a:latin typeface="Source Sans Pro"/>
                <a:ea typeface="Source Sans Pro"/>
              </a:rPr>
              <a:t>Yoga and Meditation Classes, in person or online</a:t>
            </a:r>
            <a:endParaRPr lang="en-US"/>
          </a:p>
          <a:p>
            <a:pPr marL="457200" indent="-457200">
              <a:buFont typeface="Wingdings"/>
              <a:buChar char="§"/>
            </a:pPr>
            <a:r>
              <a:rPr lang="en-US" sz="2800">
                <a:solidFill>
                  <a:srgbClr val="003C71"/>
                </a:solidFill>
                <a:latin typeface="Source Sans Pro"/>
                <a:ea typeface="Source Sans Pro"/>
              </a:rPr>
              <a:t>Walking &amp; Hiking with Friends</a:t>
            </a:r>
          </a:p>
          <a:p>
            <a:pPr marL="457200" indent="-457200">
              <a:buFont typeface="Wingdings"/>
              <a:buChar char="§"/>
            </a:pPr>
            <a:r>
              <a:rPr lang="en-US" sz="2800">
                <a:solidFill>
                  <a:srgbClr val="003C71"/>
                </a:solidFill>
                <a:latin typeface="Source Sans Pro"/>
                <a:ea typeface="Source Sans Pro"/>
              </a:rPr>
              <a:t>Brain Games</a:t>
            </a:r>
          </a:p>
          <a:p>
            <a:pPr marL="457200" indent="-457200">
              <a:buFont typeface="Wingdings"/>
              <a:buChar char="§"/>
            </a:pPr>
            <a:r>
              <a:rPr lang="en-US" sz="2800">
                <a:solidFill>
                  <a:srgbClr val="003C71"/>
                </a:solidFill>
                <a:latin typeface="Source Sans Pro"/>
                <a:ea typeface="Source Sans Pro"/>
              </a:rPr>
              <a:t>Book Groups, Volunteering, Language &amp; Music Learning</a:t>
            </a:r>
          </a:p>
          <a:p>
            <a:pPr marL="457200" indent="-457200">
              <a:buFont typeface="Wingdings"/>
              <a:buChar char="§"/>
            </a:pPr>
            <a:endParaRPr lang="en-US" sz="2800">
              <a:solidFill>
                <a:srgbClr val="003C71"/>
              </a:solidFill>
              <a:latin typeface="Source Sans Pro"/>
              <a:ea typeface="Source Sans Pro"/>
            </a:endParaRPr>
          </a:p>
        </p:txBody>
      </p:sp>
    </p:spTree>
    <p:extLst>
      <p:ext uri="{BB962C8B-B14F-4D97-AF65-F5344CB8AC3E}">
        <p14:creationId xmlns:p14="http://schemas.microsoft.com/office/powerpoint/2010/main" val="32621775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8C24B-65A0-ED52-ABB0-8715AD819427}"/>
              </a:ext>
            </a:extLst>
          </p:cNvPr>
          <p:cNvSpPr>
            <a:spLocks noGrp="1"/>
          </p:cNvSpPr>
          <p:nvPr>
            <p:ph type="title"/>
          </p:nvPr>
        </p:nvSpPr>
        <p:spPr>
          <a:xfrm>
            <a:off x="838200" y="365125"/>
            <a:ext cx="10515600" cy="1325563"/>
          </a:xfrm>
        </p:spPr>
        <p:txBody>
          <a:bodyPr anchor="ctr">
            <a:normAutofit/>
          </a:bodyPr>
          <a:lstStyle/>
          <a:p>
            <a:r>
              <a:rPr lang="en-US"/>
              <a:t>Online Activities</a:t>
            </a:r>
          </a:p>
        </p:txBody>
      </p:sp>
      <p:pic>
        <p:nvPicPr>
          <p:cNvPr id="4" name="Picture 3" descr="A video screen shot of a video&#10;&#10;AI-generated content may be incorrect.">
            <a:extLst>
              <a:ext uri="{FF2B5EF4-FFF2-40B4-BE49-F238E27FC236}">
                <a16:creationId xmlns:a16="http://schemas.microsoft.com/office/drawing/2014/main" id="{84E56689-CC1C-9161-266E-5F59819216E8}"/>
              </a:ext>
            </a:extLst>
          </p:cNvPr>
          <p:cNvPicPr>
            <a:picLocks noChangeAspect="1"/>
          </p:cNvPicPr>
          <p:nvPr/>
        </p:nvPicPr>
        <p:blipFill>
          <a:blip r:embed="rId2"/>
          <a:srcRect l="13486" r="18339" b="-3"/>
          <a:stretch/>
        </p:blipFill>
        <p:spPr>
          <a:xfrm rot="-180000">
            <a:off x="835491" y="1395893"/>
            <a:ext cx="3734905" cy="3136556"/>
          </a:xfrm>
          <a:prstGeom prst="rect">
            <a:avLst/>
          </a:prstGeom>
          <a:noFill/>
        </p:spPr>
      </p:pic>
      <p:pic>
        <p:nvPicPr>
          <p:cNvPr id="5" name="Picture 4" descr="A black text with black text&#10;&#10;AI-generated content may be incorrect.">
            <a:extLst>
              <a:ext uri="{FF2B5EF4-FFF2-40B4-BE49-F238E27FC236}">
                <a16:creationId xmlns:a16="http://schemas.microsoft.com/office/drawing/2014/main" id="{449FF040-3751-A41D-4C84-3DF4DF6CAB5D}"/>
              </a:ext>
            </a:extLst>
          </p:cNvPr>
          <p:cNvPicPr>
            <a:picLocks noChangeAspect="1"/>
          </p:cNvPicPr>
          <p:nvPr/>
        </p:nvPicPr>
        <p:blipFill>
          <a:blip r:embed="rId3"/>
          <a:srcRect l="30435" r="36389"/>
          <a:stretch/>
        </p:blipFill>
        <p:spPr>
          <a:xfrm>
            <a:off x="5965084" y="611884"/>
            <a:ext cx="5392873" cy="2683747"/>
          </a:xfrm>
          <a:prstGeom prst="rect">
            <a:avLst/>
          </a:prstGeom>
          <a:noFill/>
        </p:spPr>
      </p:pic>
      <p:sp>
        <p:nvSpPr>
          <p:cNvPr id="3" name="Slide Number Placeholder 2">
            <a:extLst>
              <a:ext uri="{FF2B5EF4-FFF2-40B4-BE49-F238E27FC236}">
                <a16:creationId xmlns:a16="http://schemas.microsoft.com/office/drawing/2014/main" id="{421CB869-E7EE-C047-1A10-ABAE22F6A016}"/>
              </a:ext>
            </a:extLst>
          </p:cNvPr>
          <p:cNvSpPr>
            <a:spLocks noGrp="1"/>
          </p:cNvSpPr>
          <p:nvPr>
            <p:ph type="sldNum" sz="quarter" idx="12"/>
          </p:nvPr>
        </p:nvSpPr>
        <p:spPr>
          <a:xfrm>
            <a:off x="9116403" y="6268847"/>
            <a:ext cx="2743200" cy="365125"/>
          </a:xfrm>
        </p:spPr>
        <p:txBody>
          <a:bodyPr anchor="ctr">
            <a:normAutofit/>
          </a:bodyPr>
          <a:lstStyle/>
          <a:p>
            <a:pPr>
              <a:lnSpc>
                <a:spcPct val="90000"/>
              </a:lnSpc>
              <a:spcAft>
                <a:spcPts val="600"/>
              </a:spcAft>
            </a:pPr>
            <a:fld id="{6DC3758B-96A3-A94D-BBE0-9E3BF93748C8}" type="slidenum">
              <a:rPr lang="en-US" sz="1900" smtClean="0"/>
              <a:pPr>
                <a:lnSpc>
                  <a:spcPct val="90000"/>
                </a:lnSpc>
                <a:spcAft>
                  <a:spcPts val="600"/>
                </a:spcAft>
              </a:pPr>
              <a:t>29</a:t>
            </a:fld>
            <a:endParaRPr lang="en-US" sz="1900"/>
          </a:p>
        </p:txBody>
      </p:sp>
      <p:pic>
        <p:nvPicPr>
          <p:cNvPr id="6" name="Picture 5" descr="A person stretching her leg&#10;&#10;AI-generated content may be incorrect.">
            <a:extLst>
              <a:ext uri="{FF2B5EF4-FFF2-40B4-BE49-F238E27FC236}">
                <a16:creationId xmlns:a16="http://schemas.microsoft.com/office/drawing/2014/main" id="{82D34E8C-6D33-39C9-AED5-0492CE13FAAE}"/>
              </a:ext>
            </a:extLst>
          </p:cNvPr>
          <p:cNvPicPr>
            <a:picLocks noChangeAspect="1"/>
          </p:cNvPicPr>
          <p:nvPr/>
        </p:nvPicPr>
        <p:blipFill>
          <a:blip r:embed="rId4"/>
          <a:stretch>
            <a:fillRect/>
          </a:stretch>
        </p:blipFill>
        <p:spPr>
          <a:xfrm>
            <a:off x="5835255" y="607122"/>
            <a:ext cx="1499153" cy="163705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descr="A screenshot of a video&#10;&#10;AI-generated content may be incorrect.">
            <a:extLst>
              <a:ext uri="{FF2B5EF4-FFF2-40B4-BE49-F238E27FC236}">
                <a16:creationId xmlns:a16="http://schemas.microsoft.com/office/drawing/2014/main" id="{9AD33D86-98DE-1CC7-4A4C-0E9886C2347C}"/>
              </a:ext>
            </a:extLst>
          </p:cNvPr>
          <p:cNvPicPr>
            <a:picLocks noChangeAspect="1"/>
          </p:cNvPicPr>
          <p:nvPr/>
        </p:nvPicPr>
        <p:blipFill>
          <a:blip r:embed="rId5"/>
          <a:stretch>
            <a:fillRect/>
          </a:stretch>
        </p:blipFill>
        <p:spPr>
          <a:xfrm rot="480000">
            <a:off x="7778809" y="3359183"/>
            <a:ext cx="4062757" cy="2348396"/>
          </a:xfrm>
          <a:prstGeom prst="rect">
            <a:avLst/>
          </a:prstGeom>
        </p:spPr>
      </p:pic>
      <p:pic>
        <p:nvPicPr>
          <p:cNvPr id="8" name="Picture 7" descr="A website with text and images&#10;&#10;AI-generated content may be incorrect.">
            <a:extLst>
              <a:ext uri="{FF2B5EF4-FFF2-40B4-BE49-F238E27FC236}">
                <a16:creationId xmlns:a16="http://schemas.microsoft.com/office/drawing/2014/main" id="{C1D21AFA-A23D-1FCF-C5FE-6D25F6F5212F}"/>
              </a:ext>
            </a:extLst>
          </p:cNvPr>
          <p:cNvPicPr>
            <a:picLocks noChangeAspect="1"/>
          </p:cNvPicPr>
          <p:nvPr/>
        </p:nvPicPr>
        <p:blipFill>
          <a:blip r:embed="rId6"/>
          <a:stretch>
            <a:fillRect/>
          </a:stretch>
        </p:blipFill>
        <p:spPr>
          <a:xfrm>
            <a:off x="3299684" y="3289068"/>
            <a:ext cx="4336213" cy="3111802"/>
          </a:xfrm>
          <a:prstGeom prst="rect">
            <a:avLst/>
          </a:prstGeom>
        </p:spPr>
      </p:pic>
    </p:spTree>
    <p:extLst>
      <p:ext uri="{BB962C8B-B14F-4D97-AF65-F5344CB8AC3E}">
        <p14:creationId xmlns:p14="http://schemas.microsoft.com/office/powerpoint/2010/main" val="474214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55C1-5D7C-CB24-6DD9-52113545FAF9}"/>
              </a:ext>
            </a:extLst>
          </p:cNvPr>
          <p:cNvSpPr>
            <a:spLocks noGrp="1"/>
          </p:cNvSpPr>
          <p:nvPr>
            <p:ph type="title"/>
          </p:nvPr>
        </p:nvSpPr>
        <p:spPr/>
        <p:txBody>
          <a:bodyPr/>
          <a:lstStyle/>
          <a:p>
            <a:r>
              <a:rPr lang="en-US">
                <a:solidFill>
                  <a:srgbClr val="EAA833"/>
                </a:solidFill>
              </a:rPr>
              <a:t>The Burden of Dementia</a:t>
            </a:r>
          </a:p>
        </p:txBody>
      </p:sp>
      <p:sp>
        <p:nvSpPr>
          <p:cNvPr id="3" name="Content Placeholder 2">
            <a:extLst>
              <a:ext uri="{FF2B5EF4-FFF2-40B4-BE49-F238E27FC236}">
                <a16:creationId xmlns:a16="http://schemas.microsoft.com/office/drawing/2014/main" id="{B26277C4-CF52-0EAD-04C7-9D0AF3D92B2B}"/>
              </a:ext>
            </a:extLst>
          </p:cNvPr>
          <p:cNvSpPr>
            <a:spLocks noGrp="1"/>
          </p:cNvSpPr>
          <p:nvPr>
            <p:ph idx="1"/>
          </p:nvPr>
        </p:nvSpPr>
        <p:spPr>
          <a:xfrm>
            <a:off x="838200" y="1825625"/>
            <a:ext cx="9774767" cy="4414838"/>
          </a:xfrm>
        </p:spPr>
        <p:txBody>
          <a:bodyPr vert="horz" lIns="91440" tIns="45720" rIns="91440" bIns="45720" rtlCol="0" anchor="t">
            <a:normAutofit/>
          </a:bodyPr>
          <a:lstStyle/>
          <a:p>
            <a:pPr>
              <a:lnSpc>
                <a:spcPct val="120000"/>
              </a:lnSpc>
            </a:pPr>
            <a:r>
              <a:rPr lang="en-US">
                <a:solidFill>
                  <a:srgbClr val="003C71"/>
                </a:solidFill>
                <a:latin typeface="Source Sans Pro"/>
                <a:ea typeface="Source Sans Pro"/>
              </a:rPr>
              <a:t>About 5.8 million people in the United States have dementia (CDC)</a:t>
            </a:r>
          </a:p>
          <a:p>
            <a:pPr>
              <a:lnSpc>
                <a:spcPct val="110000"/>
              </a:lnSpc>
            </a:pPr>
            <a:r>
              <a:rPr lang="en-US">
                <a:solidFill>
                  <a:srgbClr val="003C71"/>
                </a:solidFill>
                <a:latin typeface="Source Sans Pro"/>
                <a:ea typeface="Source Sans Pro"/>
              </a:rPr>
              <a:t>Over 95% of those affected are 65 or older</a:t>
            </a:r>
          </a:p>
          <a:p>
            <a:pPr>
              <a:lnSpc>
                <a:spcPct val="100000"/>
              </a:lnSpc>
            </a:pPr>
            <a:r>
              <a:rPr lang="en-US">
                <a:solidFill>
                  <a:srgbClr val="003C71"/>
                </a:solidFill>
                <a:latin typeface="Source Sans Pro"/>
                <a:ea typeface="Source Sans Pro"/>
              </a:rPr>
              <a:t>By 2060, the number of Alzheimer’s cases is predicted to rise to 14 million</a:t>
            </a:r>
          </a:p>
          <a:p>
            <a:pPr>
              <a:lnSpc>
                <a:spcPct val="150000"/>
              </a:lnSpc>
            </a:pPr>
            <a:r>
              <a:rPr lang="en-US">
                <a:solidFill>
                  <a:srgbClr val="003C71"/>
                </a:solidFill>
                <a:latin typeface="Source Sans Pro"/>
                <a:ea typeface="Source Sans Pro"/>
              </a:rPr>
              <a:t>BUT! There is hope!</a:t>
            </a:r>
            <a:endParaRPr lang="en-US">
              <a:solidFill>
                <a:srgbClr val="404040"/>
              </a:solidFill>
              <a:latin typeface="Source Sans Pro"/>
              <a:ea typeface="Source Sans Pro"/>
            </a:endParaRPr>
          </a:p>
        </p:txBody>
      </p:sp>
      <p:sp>
        <p:nvSpPr>
          <p:cNvPr id="4" name="Slide Number Placeholder 3">
            <a:extLst>
              <a:ext uri="{FF2B5EF4-FFF2-40B4-BE49-F238E27FC236}">
                <a16:creationId xmlns:a16="http://schemas.microsoft.com/office/drawing/2014/main" id="{219DC0A1-F2D3-369C-FD38-01164D0DB439}"/>
              </a:ext>
            </a:extLst>
          </p:cNvPr>
          <p:cNvSpPr>
            <a:spLocks noGrp="1"/>
          </p:cNvSpPr>
          <p:nvPr>
            <p:ph type="sldNum" sz="quarter" idx="12"/>
          </p:nvPr>
        </p:nvSpPr>
        <p:spPr/>
        <p:txBody>
          <a:bodyPr/>
          <a:lstStyle/>
          <a:p>
            <a:fld id="{6DC3758B-96A3-A94D-BBE0-9E3BF93748C8}" type="slidenum">
              <a:rPr lang="en-US" smtClean="0"/>
              <a:t>3</a:t>
            </a:fld>
            <a:endParaRPr lang="en-US"/>
          </a:p>
        </p:txBody>
      </p:sp>
    </p:spTree>
    <p:extLst>
      <p:ext uri="{BB962C8B-B14F-4D97-AF65-F5344CB8AC3E}">
        <p14:creationId xmlns:p14="http://schemas.microsoft.com/office/powerpoint/2010/main" val="74298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EFB7831-7D71-9589-D79C-6F7DB40E2403}"/>
              </a:ext>
            </a:extLst>
          </p:cNvPr>
          <p:cNvSpPr>
            <a:spLocks noGrp="1"/>
          </p:cNvSpPr>
          <p:nvPr>
            <p:ph type="sldNum" sz="quarter" idx="12"/>
          </p:nvPr>
        </p:nvSpPr>
        <p:spPr>
          <a:xfrm>
            <a:off x="9116403" y="6268847"/>
            <a:ext cx="2743200" cy="365125"/>
          </a:xfrm>
        </p:spPr>
        <p:txBody>
          <a:bodyPr anchor="ctr">
            <a:normAutofit/>
          </a:bodyPr>
          <a:lstStyle/>
          <a:p>
            <a:pPr>
              <a:lnSpc>
                <a:spcPct val="90000"/>
              </a:lnSpc>
              <a:spcAft>
                <a:spcPts val="600"/>
              </a:spcAft>
            </a:pPr>
            <a:fld id="{6DC3758B-96A3-A94D-BBE0-9E3BF93748C8}" type="slidenum">
              <a:rPr lang="en-US" sz="1900" smtClean="0"/>
              <a:pPr>
                <a:lnSpc>
                  <a:spcPct val="90000"/>
                </a:lnSpc>
                <a:spcAft>
                  <a:spcPts val="600"/>
                </a:spcAft>
              </a:pPr>
              <a:t>30</a:t>
            </a:fld>
            <a:endParaRPr lang="en-US" sz="1900"/>
          </a:p>
        </p:txBody>
      </p:sp>
      <p:sp>
        <p:nvSpPr>
          <p:cNvPr id="2" name="TextBox 1">
            <a:extLst>
              <a:ext uri="{FF2B5EF4-FFF2-40B4-BE49-F238E27FC236}">
                <a16:creationId xmlns:a16="http://schemas.microsoft.com/office/drawing/2014/main" id="{05B79CC5-E77E-E5C8-28F4-84D7C4723CFE}"/>
              </a:ext>
            </a:extLst>
          </p:cNvPr>
          <p:cNvSpPr txBox="1"/>
          <p:nvPr/>
        </p:nvSpPr>
        <p:spPr>
          <a:xfrm>
            <a:off x="3539290" y="1012658"/>
            <a:ext cx="441127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t>Many thanks!!</a:t>
            </a:r>
          </a:p>
        </p:txBody>
      </p:sp>
      <p:pic>
        <p:nvPicPr>
          <p:cNvPr id="4" name="Picture 5" descr="Logo&#10;&#10;Description automatically generated">
            <a:extLst>
              <a:ext uri="{FF2B5EF4-FFF2-40B4-BE49-F238E27FC236}">
                <a16:creationId xmlns:a16="http://schemas.microsoft.com/office/drawing/2014/main" id="{D4D633C5-9399-0DCA-64F5-E093DEE35F30}"/>
              </a:ext>
            </a:extLst>
          </p:cNvPr>
          <p:cNvPicPr>
            <a:picLocks noChangeAspect="1"/>
          </p:cNvPicPr>
          <p:nvPr/>
        </p:nvPicPr>
        <p:blipFill>
          <a:blip r:embed="rId2"/>
          <a:stretch>
            <a:fillRect/>
          </a:stretch>
        </p:blipFill>
        <p:spPr>
          <a:xfrm>
            <a:off x="3388596" y="1712149"/>
            <a:ext cx="4715225" cy="2763250"/>
          </a:xfrm>
          <a:prstGeom prst="rect">
            <a:avLst/>
          </a:prstGeom>
        </p:spPr>
      </p:pic>
    </p:spTree>
    <p:extLst>
      <p:ext uri="{BB962C8B-B14F-4D97-AF65-F5344CB8AC3E}">
        <p14:creationId xmlns:p14="http://schemas.microsoft.com/office/powerpoint/2010/main" val="2546691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D48BE-1C62-CA12-C6B7-00444C504296}"/>
              </a:ext>
            </a:extLst>
          </p:cNvPr>
          <p:cNvSpPr>
            <a:spLocks noGrp="1"/>
          </p:cNvSpPr>
          <p:nvPr>
            <p:ph type="title"/>
          </p:nvPr>
        </p:nvSpPr>
        <p:spPr/>
        <p:txBody>
          <a:bodyPr/>
          <a:lstStyle/>
          <a:p>
            <a:r>
              <a:rPr lang="en-US">
                <a:solidFill>
                  <a:srgbClr val="EAA833"/>
                </a:solidFill>
              </a:rPr>
              <a:t>The Good News</a:t>
            </a:r>
          </a:p>
        </p:txBody>
      </p:sp>
      <p:sp>
        <p:nvSpPr>
          <p:cNvPr id="3" name="Content Placeholder 2">
            <a:extLst>
              <a:ext uri="{FF2B5EF4-FFF2-40B4-BE49-F238E27FC236}">
                <a16:creationId xmlns:a16="http://schemas.microsoft.com/office/drawing/2014/main" id="{59A17490-0428-8420-368B-A8B4707370F9}"/>
              </a:ext>
            </a:extLst>
          </p:cNvPr>
          <p:cNvSpPr>
            <a:spLocks noGrp="1"/>
          </p:cNvSpPr>
          <p:nvPr>
            <p:ph idx="1"/>
          </p:nvPr>
        </p:nvSpPr>
        <p:spPr>
          <a:xfrm>
            <a:off x="838200" y="1825625"/>
            <a:ext cx="10282767" cy="4425421"/>
          </a:xfrm>
        </p:spPr>
        <p:txBody>
          <a:bodyPr vert="horz" lIns="91440" tIns="45720" rIns="91440" bIns="45720" rtlCol="0" anchor="t">
            <a:normAutofit/>
          </a:bodyPr>
          <a:lstStyle/>
          <a:p>
            <a:r>
              <a:rPr lang="en-US">
                <a:solidFill>
                  <a:srgbClr val="003C71"/>
                </a:solidFill>
                <a:latin typeface="Source Sans Pro"/>
                <a:ea typeface="Source Sans Pro"/>
              </a:rPr>
              <a:t>Dementia and cognitive decline, like other chronic disease, </a:t>
            </a:r>
            <a:r>
              <a:rPr lang="en-US" b="1">
                <a:solidFill>
                  <a:srgbClr val="EAA833"/>
                </a:solidFill>
                <a:latin typeface="Source Sans Pro"/>
                <a:ea typeface="Source Sans Pro"/>
              </a:rPr>
              <a:t>can be prevented or delayed!</a:t>
            </a:r>
          </a:p>
          <a:p>
            <a:pPr marL="0" indent="0">
              <a:buNone/>
            </a:pPr>
            <a:endParaRPr lang="en-US" b="1">
              <a:solidFill>
                <a:srgbClr val="003C71"/>
              </a:solidFill>
              <a:latin typeface="Source Sans Pro"/>
              <a:ea typeface="Source Sans Pro"/>
            </a:endParaRPr>
          </a:p>
          <a:p>
            <a:r>
              <a:rPr lang="en-US">
                <a:solidFill>
                  <a:srgbClr val="003C71"/>
                </a:solidFill>
                <a:latin typeface="Source Sans Pro"/>
                <a:ea typeface="Source Sans Pro"/>
              </a:rPr>
              <a:t>The recently published "Maintain Your Brain" study showed that intensive online coaching intervention </a:t>
            </a:r>
            <a:r>
              <a:rPr lang="en-US" b="1">
                <a:solidFill>
                  <a:srgbClr val="003C71"/>
                </a:solidFill>
                <a:latin typeface="Source Sans Pro"/>
                <a:ea typeface="Source Sans Pro"/>
              </a:rPr>
              <a:t>and </a:t>
            </a:r>
            <a:r>
              <a:rPr lang="en-US">
                <a:solidFill>
                  <a:srgbClr val="003C71"/>
                </a:solidFill>
                <a:latin typeface="Source Sans Pro"/>
                <a:ea typeface="Source Sans Pro"/>
              </a:rPr>
              <a:t>the control 'education only' group </a:t>
            </a:r>
            <a:r>
              <a:rPr lang="en-US" b="1">
                <a:solidFill>
                  <a:srgbClr val="EAA833"/>
                </a:solidFill>
                <a:latin typeface="Source Sans Pro"/>
                <a:ea typeface="Source Sans Pro"/>
              </a:rPr>
              <a:t>lowered the risk of dementia</a:t>
            </a:r>
            <a:r>
              <a:rPr lang="en-US">
                <a:solidFill>
                  <a:srgbClr val="003C71"/>
                </a:solidFill>
                <a:latin typeface="Source Sans Pro"/>
                <a:ea typeface="Source Sans Pro"/>
              </a:rPr>
              <a:t> in participants who made and maintained lifestyle changes</a:t>
            </a:r>
          </a:p>
          <a:p>
            <a:endParaRPr lang="en-US">
              <a:latin typeface="Rockwell"/>
              <a:ea typeface="Source Sans Pro"/>
            </a:endParaRPr>
          </a:p>
        </p:txBody>
      </p:sp>
      <p:sp>
        <p:nvSpPr>
          <p:cNvPr id="4" name="Slide Number Placeholder 3">
            <a:extLst>
              <a:ext uri="{FF2B5EF4-FFF2-40B4-BE49-F238E27FC236}">
                <a16:creationId xmlns:a16="http://schemas.microsoft.com/office/drawing/2014/main" id="{159FFA0E-87C7-27D3-09D2-E14EA5596160}"/>
              </a:ext>
            </a:extLst>
          </p:cNvPr>
          <p:cNvSpPr>
            <a:spLocks noGrp="1"/>
          </p:cNvSpPr>
          <p:nvPr>
            <p:ph type="sldNum" sz="quarter" idx="12"/>
          </p:nvPr>
        </p:nvSpPr>
        <p:spPr/>
        <p:txBody>
          <a:bodyPr/>
          <a:lstStyle/>
          <a:p>
            <a:fld id="{6DC3758B-96A3-A94D-BBE0-9E3BF93748C8}" type="slidenum">
              <a:rPr lang="en-US" smtClean="0"/>
              <a:t>4</a:t>
            </a:fld>
            <a:endParaRPr lang="en-US"/>
          </a:p>
        </p:txBody>
      </p:sp>
    </p:spTree>
    <p:extLst>
      <p:ext uri="{BB962C8B-B14F-4D97-AF65-F5344CB8AC3E}">
        <p14:creationId xmlns:p14="http://schemas.microsoft.com/office/powerpoint/2010/main" val="3464023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28B46-455B-9E76-7DA5-E2EBE67009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EE5EAE-5D25-0DE7-F593-3D23A9E29263}"/>
              </a:ext>
            </a:extLst>
          </p:cNvPr>
          <p:cNvSpPr>
            <a:spLocks noGrp="1"/>
          </p:cNvSpPr>
          <p:nvPr>
            <p:ph type="title"/>
          </p:nvPr>
        </p:nvSpPr>
        <p:spPr/>
        <p:txBody>
          <a:bodyPr/>
          <a:lstStyle/>
          <a:p>
            <a:r>
              <a:rPr lang="en-US">
                <a:solidFill>
                  <a:srgbClr val="EAA833"/>
                </a:solidFill>
              </a:rPr>
              <a:t>The Maintain Your Brain (MYB) Study</a:t>
            </a:r>
          </a:p>
        </p:txBody>
      </p:sp>
      <p:sp>
        <p:nvSpPr>
          <p:cNvPr id="3" name="Content Placeholder 2">
            <a:extLst>
              <a:ext uri="{FF2B5EF4-FFF2-40B4-BE49-F238E27FC236}">
                <a16:creationId xmlns:a16="http://schemas.microsoft.com/office/drawing/2014/main" id="{17000CA4-FDD7-C801-E232-071C5D54CECD}"/>
              </a:ext>
            </a:extLst>
          </p:cNvPr>
          <p:cNvSpPr>
            <a:spLocks noGrp="1"/>
          </p:cNvSpPr>
          <p:nvPr>
            <p:ph idx="1"/>
          </p:nvPr>
        </p:nvSpPr>
        <p:spPr>
          <a:xfrm>
            <a:off x="838200" y="1858755"/>
            <a:ext cx="8914296" cy="4185687"/>
          </a:xfrm>
        </p:spPr>
        <p:txBody>
          <a:bodyPr vert="horz" lIns="91440" tIns="45720" rIns="91440" bIns="45720" rtlCol="0" anchor="t">
            <a:normAutofit/>
          </a:bodyPr>
          <a:lstStyle/>
          <a:p>
            <a:r>
              <a:rPr lang="en-US">
                <a:solidFill>
                  <a:srgbClr val="003C71"/>
                </a:solidFill>
                <a:latin typeface="Source Sans Pro"/>
                <a:ea typeface="Source Sans Pro"/>
              </a:rPr>
              <a:t>Participants: Over 6,000 Australians, aged 55–77, with at least 2 of the dementia risk factors:  </a:t>
            </a:r>
            <a:r>
              <a:rPr lang="en-US" b="1">
                <a:solidFill>
                  <a:srgbClr val="EAA833"/>
                </a:solidFill>
                <a:latin typeface="Source Sans Pro"/>
                <a:ea typeface="Source Sans Pro"/>
              </a:rPr>
              <a:t>poor nutrition, sedentary lifestyle, cognitive inactivity, and depression or anxiety. </a:t>
            </a:r>
          </a:p>
          <a:p>
            <a:r>
              <a:rPr lang="en-US">
                <a:solidFill>
                  <a:srgbClr val="003C71"/>
                </a:solidFill>
                <a:latin typeface="Source Sans Pro"/>
                <a:ea typeface="Source Sans Pro"/>
              </a:rPr>
              <a:t>One group received a schedule of personalized, online coaching targeting physical activity, nutrition, cognitive activity and depression or anxiety.</a:t>
            </a:r>
          </a:p>
          <a:p>
            <a:r>
              <a:rPr lang="en-US">
                <a:solidFill>
                  <a:srgbClr val="003C71"/>
                </a:solidFill>
                <a:latin typeface="Source Sans Pro"/>
                <a:ea typeface="Source Sans Pro"/>
              </a:rPr>
              <a:t>A control group received</a:t>
            </a:r>
            <a:r>
              <a:rPr lang="en-US">
                <a:solidFill>
                  <a:srgbClr val="EAA833"/>
                </a:solidFill>
                <a:latin typeface="Source Sans Pro"/>
                <a:ea typeface="Source Sans Pro"/>
              </a:rPr>
              <a:t> </a:t>
            </a:r>
            <a:r>
              <a:rPr lang="en-US" b="1">
                <a:solidFill>
                  <a:srgbClr val="EAA833"/>
                </a:solidFill>
                <a:latin typeface="Source Sans Pro"/>
                <a:ea typeface="Source Sans Pro"/>
              </a:rPr>
              <a:t>information only</a:t>
            </a:r>
            <a:r>
              <a:rPr lang="en-US">
                <a:solidFill>
                  <a:srgbClr val="EAA833"/>
                </a:solidFill>
                <a:latin typeface="Source Sans Pro"/>
                <a:ea typeface="Source Sans Pro"/>
              </a:rPr>
              <a:t>.</a:t>
            </a:r>
          </a:p>
          <a:p>
            <a:r>
              <a:rPr lang="en-US">
                <a:solidFill>
                  <a:srgbClr val="003C71"/>
                </a:solidFill>
                <a:latin typeface="Source Sans Pro"/>
                <a:ea typeface="Source Sans Pro"/>
              </a:rPr>
              <a:t>Cognition was assessed prior to study and after 3 years</a:t>
            </a:r>
          </a:p>
          <a:p>
            <a:endParaRPr lang="en-US" sz="1400">
              <a:solidFill>
                <a:srgbClr val="222222"/>
              </a:solidFill>
              <a:latin typeface="Source Sans Pro"/>
              <a:ea typeface="Source Sans Pro"/>
            </a:endParaRPr>
          </a:p>
          <a:p>
            <a:endParaRPr lang="en-US">
              <a:solidFill>
                <a:srgbClr val="212121"/>
              </a:solidFill>
              <a:latin typeface="Rockwell"/>
            </a:endParaRPr>
          </a:p>
          <a:p>
            <a:pPr marL="0" indent="0">
              <a:buNone/>
            </a:pPr>
            <a:endParaRPr lang="en-US">
              <a:solidFill>
                <a:srgbClr val="212121"/>
              </a:solidFill>
              <a:latin typeface="Rockwell"/>
            </a:endParaRPr>
          </a:p>
        </p:txBody>
      </p:sp>
      <p:sp>
        <p:nvSpPr>
          <p:cNvPr id="4" name="Slide Number Placeholder 3">
            <a:extLst>
              <a:ext uri="{FF2B5EF4-FFF2-40B4-BE49-F238E27FC236}">
                <a16:creationId xmlns:a16="http://schemas.microsoft.com/office/drawing/2014/main" id="{045B935E-3126-6E48-6DEF-D7AB8B8D3CFC}"/>
              </a:ext>
            </a:extLst>
          </p:cNvPr>
          <p:cNvSpPr>
            <a:spLocks noGrp="1"/>
          </p:cNvSpPr>
          <p:nvPr>
            <p:ph type="sldNum" sz="quarter" idx="12"/>
          </p:nvPr>
        </p:nvSpPr>
        <p:spPr/>
        <p:txBody>
          <a:bodyPr/>
          <a:lstStyle/>
          <a:p>
            <a:fld id="{6DC3758B-96A3-A94D-BBE0-9E3BF93748C8}" type="slidenum">
              <a:rPr lang="en-US" smtClean="0"/>
              <a:t>5</a:t>
            </a:fld>
            <a:endParaRPr lang="en-US"/>
          </a:p>
        </p:txBody>
      </p:sp>
      <p:pic>
        <p:nvPicPr>
          <p:cNvPr id="5" name="Picture 4" descr="Man relaxing">
            <a:extLst>
              <a:ext uri="{FF2B5EF4-FFF2-40B4-BE49-F238E27FC236}">
                <a16:creationId xmlns:a16="http://schemas.microsoft.com/office/drawing/2014/main" id="{6236544A-EBC5-238B-59CC-0D4C28B5C57E}"/>
              </a:ext>
            </a:extLst>
          </p:cNvPr>
          <p:cNvPicPr>
            <a:picLocks noChangeAspect="1"/>
          </p:cNvPicPr>
          <p:nvPr/>
        </p:nvPicPr>
        <p:blipFill>
          <a:blip r:embed="rId2"/>
          <a:stretch>
            <a:fillRect/>
          </a:stretch>
        </p:blipFill>
        <p:spPr>
          <a:xfrm>
            <a:off x="9331739" y="2755349"/>
            <a:ext cx="2308087" cy="15571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2421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92EB8-5C96-1D8D-CF3B-15BE4C0CE2D5}"/>
              </a:ext>
            </a:extLst>
          </p:cNvPr>
          <p:cNvSpPr>
            <a:spLocks noGrp="1"/>
          </p:cNvSpPr>
          <p:nvPr>
            <p:ph type="title"/>
          </p:nvPr>
        </p:nvSpPr>
        <p:spPr/>
        <p:txBody>
          <a:bodyPr/>
          <a:lstStyle/>
          <a:p>
            <a:r>
              <a:rPr lang="en-US">
                <a:solidFill>
                  <a:srgbClr val="EAA833"/>
                </a:solidFill>
              </a:rPr>
              <a:t>The "Maintain Your Brain" Study</a:t>
            </a:r>
          </a:p>
        </p:txBody>
      </p:sp>
      <p:sp>
        <p:nvSpPr>
          <p:cNvPr id="3" name="Content Placeholder 2">
            <a:extLst>
              <a:ext uri="{FF2B5EF4-FFF2-40B4-BE49-F238E27FC236}">
                <a16:creationId xmlns:a16="http://schemas.microsoft.com/office/drawing/2014/main" id="{AB6B6F44-5EF2-8BA7-822B-49D349155A87}"/>
              </a:ext>
            </a:extLst>
          </p:cNvPr>
          <p:cNvSpPr>
            <a:spLocks noGrp="1"/>
          </p:cNvSpPr>
          <p:nvPr>
            <p:ph idx="1"/>
          </p:nvPr>
        </p:nvSpPr>
        <p:spPr>
          <a:xfrm>
            <a:off x="838200" y="1571625"/>
            <a:ext cx="8638209" cy="4351338"/>
          </a:xfrm>
        </p:spPr>
        <p:txBody>
          <a:bodyPr vert="horz" lIns="91440" tIns="45720" rIns="91440" bIns="45720" rtlCol="0" anchor="t">
            <a:normAutofit/>
          </a:bodyPr>
          <a:lstStyle/>
          <a:p>
            <a:r>
              <a:rPr lang="en-US">
                <a:solidFill>
                  <a:srgbClr val="003C71"/>
                </a:solidFill>
                <a:latin typeface="Source Sans Pro"/>
                <a:ea typeface="Source Sans Pro"/>
                <a:cs typeface="Arial"/>
              </a:rPr>
              <a:t>Cognition in </a:t>
            </a:r>
            <a:r>
              <a:rPr lang="en-US" b="1">
                <a:solidFill>
                  <a:srgbClr val="EAA833"/>
                </a:solidFill>
                <a:latin typeface="Source Sans Pro"/>
                <a:ea typeface="Source Sans Pro"/>
                <a:cs typeface="Arial"/>
              </a:rPr>
              <a:t>both </a:t>
            </a:r>
            <a:r>
              <a:rPr lang="en-US">
                <a:solidFill>
                  <a:srgbClr val="003C71"/>
                </a:solidFill>
                <a:latin typeface="Source Sans Pro"/>
                <a:ea typeface="Source Sans Pro"/>
                <a:cs typeface="Arial"/>
              </a:rPr>
              <a:t>groups</a:t>
            </a:r>
            <a:r>
              <a:rPr lang="en-US" b="1">
                <a:solidFill>
                  <a:srgbClr val="003C71"/>
                </a:solidFill>
                <a:latin typeface="Source Sans Pro"/>
                <a:ea typeface="Source Sans Pro"/>
                <a:cs typeface="Arial"/>
              </a:rPr>
              <a:t> </a:t>
            </a:r>
            <a:r>
              <a:rPr lang="en-US" b="1">
                <a:solidFill>
                  <a:srgbClr val="EAA833"/>
                </a:solidFill>
                <a:latin typeface="Source Sans Pro"/>
                <a:ea typeface="Source Sans Pro"/>
                <a:cs typeface="Arial"/>
              </a:rPr>
              <a:t>improved significantly</a:t>
            </a:r>
            <a:r>
              <a:rPr lang="en-US">
                <a:solidFill>
                  <a:srgbClr val="003C71"/>
                </a:solidFill>
                <a:latin typeface="Source Sans Pro"/>
                <a:ea typeface="Source Sans Pro"/>
                <a:cs typeface="Arial"/>
              </a:rPr>
              <a:t> over the 3-year period, with </a:t>
            </a:r>
            <a:r>
              <a:rPr lang="en-US" b="1">
                <a:solidFill>
                  <a:srgbClr val="EAA833"/>
                </a:solidFill>
                <a:latin typeface="Source Sans Pro"/>
                <a:ea typeface="Source Sans Pro"/>
                <a:cs typeface="Arial"/>
              </a:rPr>
              <a:t>greater  improvement</a:t>
            </a:r>
            <a:r>
              <a:rPr lang="en-US">
                <a:solidFill>
                  <a:srgbClr val="EAA833"/>
                </a:solidFill>
                <a:latin typeface="Source Sans Pro"/>
                <a:ea typeface="Source Sans Pro"/>
                <a:cs typeface="Arial"/>
              </a:rPr>
              <a:t> </a:t>
            </a:r>
            <a:r>
              <a:rPr lang="en-US">
                <a:solidFill>
                  <a:srgbClr val="003C71"/>
                </a:solidFill>
                <a:latin typeface="Source Sans Pro"/>
                <a:ea typeface="Source Sans Pro"/>
                <a:cs typeface="Arial"/>
              </a:rPr>
              <a:t>in the coaching group.</a:t>
            </a:r>
          </a:p>
          <a:p>
            <a:r>
              <a:rPr lang="en-US">
                <a:solidFill>
                  <a:srgbClr val="003C71"/>
                </a:solidFill>
                <a:latin typeface="Source Sans Pro"/>
                <a:ea typeface="Source Sans Pro"/>
                <a:cs typeface="Arial"/>
              </a:rPr>
              <a:t>Researchers noted significant improvements in</a:t>
            </a:r>
            <a:r>
              <a:rPr lang="en-US" b="1">
                <a:solidFill>
                  <a:srgbClr val="003C71"/>
                </a:solidFill>
                <a:latin typeface="Source Sans Pro"/>
                <a:ea typeface="Source Sans Pro"/>
                <a:cs typeface="Arial"/>
              </a:rPr>
              <a:t> </a:t>
            </a:r>
            <a:r>
              <a:rPr lang="en-US" b="1">
                <a:solidFill>
                  <a:srgbClr val="EAA833"/>
                </a:solidFill>
                <a:latin typeface="Source Sans Pro"/>
                <a:ea typeface="Source Sans Pro"/>
                <a:cs typeface="Arial"/>
              </a:rPr>
              <a:t>aerobic activity, strength training, diet and depression. </a:t>
            </a:r>
            <a:endParaRPr lang="en-US">
              <a:solidFill>
                <a:srgbClr val="EAA833"/>
              </a:solidFill>
              <a:latin typeface="Source Sans Pro"/>
              <a:ea typeface="Source Sans Pro"/>
              <a:cs typeface="Arial"/>
            </a:endParaRPr>
          </a:p>
          <a:p>
            <a:r>
              <a:rPr lang="en-US">
                <a:solidFill>
                  <a:srgbClr val="003C71"/>
                </a:solidFill>
                <a:latin typeface="Source Sans Pro"/>
                <a:ea typeface="Source Sans Pro"/>
                <a:cs typeface="Arial"/>
              </a:rPr>
              <a:t>Participants 55-65 showed greater benefit than those aged 66-77, suggesting that </a:t>
            </a:r>
            <a:r>
              <a:rPr lang="en-US" b="1">
                <a:solidFill>
                  <a:srgbClr val="EAA833"/>
                </a:solidFill>
                <a:latin typeface="Source Sans Pro"/>
                <a:ea typeface="Source Sans Pro"/>
                <a:cs typeface="Arial"/>
              </a:rPr>
              <a:t>starting prevention programs earlier</a:t>
            </a:r>
            <a:r>
              <a:rPr lang="en-US">
                <a:solidFill>
                  <a:srgbClr val="EAA833"/>
                </a:solidFill>
                <a:latin typeface="Source Sans Pro"/>
                <a:ea typeface="Source Sans Pro"/>
                <a:cs typeface="Arial"/>
              </a:rPr>
              <a:t> </a:t>
            </a:r>
            <a:r>
              <a:rPr lang="en-US">
                <a:solidFill>
                  <a:srgbClr val="003C71"/>
                </a:solidFill>
                <a:latin typeface="Source Sans Pro"/>
                <a:ea typeface="Source Sans Pro"/>
                <a:cs typeface="Arial"/>
              </a:rPr>
              <a:t>could be more effective.</a:t>
            </a:r>
            <a:endParaRPr lang="en-US">
              <a:solidFill>
                <a:srgbClr val="003C71"/>
              </a:solidFill>
              <a:latin typeface="Source Sans Pro"/>
              <a:ea typeface="Source Sans Pro"/>
            </a:endParaRPr>
          </a:p>
          <a:p>
            <a:endParaRPr lang="en-US">
              <a:solidFill>
                <a:srgbClr val="222222"/>
              </a:solidFill>
              <a:latin typeface="Rockwell"/>
            </a:endParaRPr>
          </a:p>
        </p:txBody>
      </p:sp>
      <p:sp>
        <p:nvSpPr>
          <p:cNvPr id="4" name="Slide Number Placeholder 3">
            <a:extLst>
              <a:ext uri="{FF2B5EF4-FFF2-40B4-BE49-F238E27FC236}">
                <a16:creationId xmlns:a16="http://schemas.microsoft.com/office/drawing/2014/main" id="{05626270-43D1-5365-1DB8-6F6F329B3F78}"/>
              </a:ext>
            </a:extLst>
          </p:cNvPr>
          <p:cNvSpPr>
            <a:spLocks noGrp="1"/>
          </p:cNvSpPr>
          <p:nvPr>
            <p:ph type="sldNum" sz="quarter" idx="12"/>
          </p:nvPr>
        </p:nvSpPr>
        <p:spPr/>
        <p:txBody>
          <a:bodyPr/>
          <a:lstStyle/>
          <a:p>
            <a:fld id="{6DC3758B-96A3-A94D-BBE0-9E3BF93748C8}" type="slidenum">
              <a:rPr lang="en-US" smtClean="0"/>
              <a:t>6</a:t>
            </a:fld>
            <a:endParaRPr lang="en-US"/>
          </a:p>
        </p:txBody>
      </p:sp>
      <p:pic>
        <p:nvPicPr>
          <p:cNvPr id="5" name="Picture 4" descr="Senior woman working">
            <a:extLst>
              <a:ext uri="{FF2B5EF4-FFF2-40B4-BE49-F238E27FC236}">
                <a16:creationId xmlns:a16="http://schemas.microsoft.com/office/drawing/2014/main" id="{A9307910-EBDF-BB14-21ED-2C220BD33693}"/>
              </a:ext>
            </a:extLst>
          </p:cNvPr>
          <p:cNvPicPr>
            <a:picLocks noChangeAspect="1"/>
          </p:cNvPicPr>
          <p:nvPr/>
        </p:nvPicPr>
        <p:blipFill>
          <a:blip r:embed="rId2"/>
          <a:stretch>
            <a:fillRect/>
          </a:stretch>
        </p:blipFill>
        <p:spPr>
          <a:xfrm>
            <a:off x="8978347" y="2479260"/>
            <a:ext cx="2981739" cy="195469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58531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117E2-2B4B-2B48-C4A2-A7C656D76462}"/>
              </a:ext>
            </a:extLst>
          </p:cNvPr>
          <p:cNvSpPr>
            <a:spLocks noGrp="1"/>
          </p:cNvSpPr>
          <p:nvPr>
            <p:ph type="title"/>
          </p:nvPr>
        </p:nvSpPr>
        <p:spPr/>
        <p:txBody>
          <a:bodyPr/>
          <a:lstStyle/>
          <a:p>
            <a:r>
              <a:rPr lang="en-US">
                <a:solidFill>
                  <a:srgbClr val="EAA833"/>
                </a:solidFill>
              </a:rPr>
              <a:t>How to Maintain YOUR Brain</a:t>
            </a:r>
          </a:p>
        </p:txBody>
      </p:sp>
      <p:sp>
        <p:nvSpPr>
          <p:cNvPr id="3" name="Content Placeholder 2">
            <a:extLst>
              <a:ext uri="{FF2B5EF4-FFF2-40B4-BE49-F238E27FC236}">
                <a16:creationId xmlns:a16="http://schemas.microsoft.com/office/drawing/2014/main" id="{C74BA1A4-A3B8-B81B-BE10-3ADD69FBDC3E}"/>
              </a:ext>
            </a:extLst>
          </p:cNvPr>
          <p:cNvSpPr>
            <a:spLocks noGrp="1"/>
          </p:cNvSpPr>
          <p:nvPr>
            <p:ph idx="1"/>
          </p:nvPr>
        </p:nvSpPr>
        <p:spPr>
          <a:xfrm>
            <a:off x="838200" y="1825625"/>
            <a:ext cx="10776857" cy="4351338"/>
          </a:xfrm>
        </p:spPr>
        <p:txBody>
          <a:bodyPr vert="horz" lIns="91440" tIns="45720" rIns="91440" bIns="45720" rtlCol="0" anchor="t">
            <a:normAutofit/>
          </a:bodyPr>
          <a:lstStyle/>
          <a:p>
            <a:pPr marL="0" indent="0">
              <a:buNone/>
            </a:pPr>
            <a:r>
              <a:rPr lang="en-US">
                <a:solidFill>
                  <a:srgbClr val="003C71"/>
                </a:solidFill>
                <a:latin typeface="Source Sans Pro"/>
                <a:ea typeface="Source Sans Pro"/>
              </a:rPr>
              <a:t>You can create </a:t>
            </a:r>
            <a:r>
              <a:rPr lang="en-US" b="1">
                <a:solidFill>
                  <a:srgbClr val="EAA833"/>
                </a:solidFill>
                <a:latin typeface="Source Sans Pro"/>
                <a:ea typeface="Source Sans Pro"/>
              </a:rPr>
              <a:t>your own intervention</a:t>
            </a:r>
            <a:r>
              <a:rPr lang="en-US" b="1">
                <a:solidFill>
                  <a:srgbClr val="003C71"/>
                </a:solidFill>
                <a:latin typeface="Source Sans Pro"/>
                <a:ea typeface="Source Sans Pro"/>
              </a:rPr>
              <a:t> </a:t>
            </a:r>
            <a:r>
              <a:rPr lang="en-US">
                <a:solidFill>
                  <a:srgbClr val="003C71"/>
                </a:solidFill>
                <a:latin typeface="Source Sans Pro"/>
                <a:ea typeface="Source Sans Pro"/>
              </a:rPr>
              <a:t>to improve your cognitive health. Let's focus on the same 4 domains as the MYB study:</a:t>
            </a:r>
            <a:endParaRPr lang="en-US"/>
          </a:p>
          <a:p>
            <a:pPr marL="0" indent="0">
              <a:buNone/>
            </a:pPr>
            <a:endParaRPr lang="en-US">
              <a:solidFill>
                <a:srgbClr val="003C71"/>
              </a:solidFill>
              <a:latin typeface="Source Sans Pro"/>
              <a:ea typeface="Source Sans Pro"/>
            </a:endParaRPr>
          </a:p>
          <a:p>
            <a:pPr lvl="1">
              <a:buFont typeface="Courier New" pitchFamily="2" charset="2"/>
              <a:buChar char="o"/>
            </a:pPr>
            <a:r>
              <a:rPr lang="en-US">
                <a:solidFill>
                  <a:srgbClr val="003C71"/>
                </a:solidFill>
                <a:latin typeface="Source Sans Pro"/>
                <a:ea typeface="Source Sans Pro"/>
              </a:rPr>
              <a:t>Diet</a:t>
            </a:r>
          </a:p>
          <a:p>
            <a:pPr lvl="1">
              <a:buFont typeface="Courier New" pitchFamily="2" charset="2"/>
              <a:buChar char="o"/>
            </a:pPr>
            <a:r>
              <a:rPr lang="en-US">
                <a:solidFill>
                  <a:srgbClr val="003C71"/>
                </a:solidFill>
                <a:latin typeface="Source Sans Pro"/>
                <a:ea typeface="Source Sans Pro"/>
              </a:rPr>
              <a:t>Exercise</a:t>
            </a:r>
          </a:p>
          <a:p>
            <a:pPr lvl="1">
              <a:buFont typeface="Courier New" pitchFamily="2" charset="2"/>
              <a:buChar char="o"/>
            </a:pPr>
            <a:r>
              <a:rPr lang="en-US">
                <a:solidFill>
                  <a:srgbClr val="003C71"/>
                </a:solidFill>
                <a:latin typeface="Source Sans Pro"/>
                <a:ea typeface="Source Sans Pro"/>
              </a:rPr>
              <a:t>Emotional health</a:t>
            </a:r>
          </a:p>
          <a:p>
            <a:pPr lvl="1">
              <a:buFont typeface="Courier New" pitchFamily="2" charset="2"/>
              <a:buChar char="o"/>
            </a:pPr>
            <a:r>
              <a:rPr lang="en-US">
                <a:solidFill>
                  <a:srgbClr val="003C71"/>
                </a:solidFill>
                <a:latin typeface="Source Sans Pro"/>
                <a:ea typeface="Source Sans Pro"/>
              </a:rPr>
              <a:t>Brain training</a:t>
            </a:r>
          </a:p>
        </p:txBody>
      </p:sp>
      <p:sp>
        <p:nvSpPr>
          <p:cNvPr id="4" name="Slide Number Placeholder 3">
            <a:extLst>
              <a:ext uri="{FF2B5EF4-FFF2-40B4-BE49-F238E27FC236}">
                <a16:creationId xmlns:a16="http://schemas.microsoft.com/office/drawing/2014/main" id="{6C4BDED8-59C7-3538-9BF9-BD9081217541}"/>
              </a:ext>
            </a:extLst>
          </p:cNvPr>
          <p:cNvSpPr>
            <a:spLocks noGrp="1"/>
          </p:cNvSpPr>
          <p:nvPr>
            <p:ph type="sldNum" sz="quarter" idx="12"/>
          </p:nvPr>
        </p:nvSpPr>
        <p:spPr/>
        <p:txBody>
          <a:bodyPr/>
          <a:lstStyle/>
          <a:p>
            <a:fld id="{6DC3758B-96A3-A94D-BBE0-9E3BF93748C8}" type="slidenum">
              <a:rPr lang="en-US" smtClean="0"/>
              <a:t>7</a:t>
            </a:fld>
            <a:endParaRPr lang="en-US"/>
          </a:p>
        </p:txBody>
      </p:sp>
      <p:pic>
        <p:nvPicPr>
          <p:cNvPr id="6" name="Picture 5" descr="Old man exercising">
            <a:extLst>
              <a:ext uri="{FF2B5EF4-FFF2-40B4-BE49-F238E27FC236}">
                <a16:creationId xmlns:a16="http://schemas.microsoft.com/office/drawing/2014/main" id="{12799A64-76A4-34A6-F96A-3AD08542F6B0}"/>
              </a:ext>
            </a:extLst>
          </p:cNvPr>
          <p:cNvPicPr>
            <a:picLocks noChangeAspect="1"/>
          </p:cNvPicPr>
          <p:nvPr/>
        </p:nvPicPr>
        <p:blipFill>
          <a:blip r:embed="rId2"/>
          <a:stretch>
            <a:fillRect/>
          </a:stretch>
        </p:blipFill>
        <p:spPr>
          <a:xfrm>
            <a:off x="4602079" y="2752536"/>
            <a:ext cx="5875422" cy="30874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7776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19FE9C-9023-3F1E-D455-EF50FAE109E5}"/>
              </a:ext>
            </a:extLst>
          </p:cNvPr>
          <p:cNvSpPr>
            <a:spLocks noGrp="1"/>
          </p:cNvSpPr>
          <p:nvPr>
            <p:ph type="sldNum" sz="quarter" idx="12"/>
          </p:nvPr>
        </p:nvSpPr>
        <p:spPr/>
        <p:txBody>
          <a:bodyPr/>
          <a:lstStyle/>
          <a:p>
            <a:fld id="{6DC3758B-96A3-A94D-BBE0-9E3BF93748C8}" type="slidenum">
              <a:rPr lang="en-US" smtClean="0"/>
              <a:t>8</a:t>
            </a:fld>
            <a:endParaRPr lang="en-US"/>
          </a:p>
        </p:txBody>
      </p:sp>
      <p:pic>
        <p:nvPicPr>
          <p:cNvPr id="3" name="Picture 2" descr="A basket of vegetables and garlic&#10;&#10;AI-generated content may be incorrect.">
            <a:extLst>
              <a:ext uri="{FF2B5EF4-FFF2-40B4-BE49-F238E27FC236}">
                <a16:creationId xmlns:a16="http://schemas.microsoft.com/office/drawing/2014/main" id="{8D8C5590-1912-122F-09AD-99327D9CD9EB}"/>
              </a:ext>
            </a:extLst>
          </p:cNvPr>
          <p:cNvPicPr>
            <a:picLocks noChangeAspect="1"/>
          </p:cNvPicPr>
          <p:nvPr/>
        </p:nvPicPr>
        <p:blipFill>
          <a:blip r:embed="rId2"/>
          <a:stretch>
            <a:fillRect/>
          </a:stretch>
        </p:blipFill>
        <p:spPr>
          <a:xfrm>
            <a:off x="2074333" y="455763"/>
            <a:ext cx="8043334" cy="5825521"/>
          </a:xfrm>
          <a:prstGeom prst="rect">
            <a:avLst/>
          </a:prstGeom>
        </p:spPr>
      </p:pic>
    </p:spTree>
    <p:extLst>
      <p:ext uri="{BB962C8B-B14F-4D97-AF65-F5344CB8AC3E}">
        <p14:creationId xmlns:p14="http://schemas.microsoft.com/office/powerpoint/2010/main" val="31502344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B70B82-1FCA-7D46-B9A9-6F595B603095}"/>
              </a:ext>
            </a:extLst>
          </p:cNvPr>
          <p:cNvSpPr>
            <a:spLocks noGrp="1"/>
          </p:cNvSpPr>
          <p:nvPr>
            <p:ph type="title"/>
          </p:nvPr>
        </p:nvSpPr>
        <p:spPr/>
        <p:txBody>
          <a:bodyPr/>
          <a:lstStyle/>
          <a:p>
            <a:r>
              <a:rPr lang="en-US">
                <a:solidFill>
                  <a:srgbClr val="EAA833"/>
                </a:solidFill>
              </a:rPr>
              <a:t>The Mediterranean Diet</a:t>
            </a:r>
          </a:p>
        </p:txBody>
      </p:sp>
      <p:sp>
        <p:nvSpPr>
          <p:cNvPr id="6" name="Content Placeholder 5">
            <a:extLst>
              <a:ext uri="{FF2B5EF4-FFF2-40B4-BE49-F238E27FC236}">
                <a16:creationId xmlns:a16="http://schemas.microsoft.com/office/drawing/2014/main" id="{AD2F416E-0528-8D4A-8FB6-76DDB8DE2CEA}"/>
              </a:ext>
            </a:extLst>
          </p:cNvPr>
          <p:cNvSpPr>
            <a:spLocks noGrp="1"/>
          </p:cNvSpPr>
          <p:nvPr>
            <p:ph idx="1"/>
          </p:nvPr>
        </p:nvSpPr>
        <p:spPr>
          <a:xfrm>
            <a:off x="838200" y="1524835"/>
            <a:ext cx="7998997" cy="4351338"/>
          </a:xfrm>
        </p:spPr>
        <p:txBody>
          <a:bodyPr vert="horz" lIns="91440" tIns="45720" rIns="91440" bIns="45720" rtlCol="0" anchor="t">
            <a:normAutofit/>
          </a:bodyPr>
          <a:lstStyle/>
          <a:p>
            <a:pPr marL="457200" indent="-457200"/>
            <a:r>
              <a:rPr lang="en-US">
                <a:solidFill>
                  <a:srgbClr val="003C71"/>
                </a:solidFill>
                <a:latin typeface="Source Sans Pro"/>
                <a:ea typeface="Source Sans Pro"/>
              </a:rPr>
              <a:t>One of the most well researched dietary patterns, this was the recommended diet in the MYB study</a:t>
            </a:r>
          </a:p>
          <a:p>
            <a:pPr marL="457200" indent="-457200"/>
            <a:r>
              <a:rPr lang="en-US">
                <a:solidFill>
                  <a:srgbClr val="003C71"/>
                </a:solidFill>
                <a:latin typeface="Source Sans Pro"/>
                <a:ea typeface="Source Sans Pro"/>
              </a:rPr>
              <a:t>Shown to reduce the risk of high blood pressure, kidney disease, Type 2 diabetes, heart disease and dementia</a:t>
            </a:r>
          </a:p>
          <a:p>
            <a:pPr marL="457200" indent="-457200"/>
            <a:r>
              <a:rPr lang="en-US">
                <a:solidFill>
                  <a:srgbClr val="003C71"/>
                </a:solidFill>
                <a:latin typeface="Source Sans Pro"/>
                <a:ea typeface="Source Sans Pro"/>
              </a:rPr>
              <a:t>Focuses on food </a:t>
            </a:r>
            <a:r>
              <a:rPr lang="en-US" b="1">
                <a:solidFill>
                  <a:srgbClr val="EAA833"/>
                </a:solidFill>
                <a:latin typeface="Source Sans Pro"/>
                <a:ea typeface="Source Sans Pro"/>
              </a:rPr>
              <a:t>quality</a:t>
            </a:r>
            <a:r>
              <a:rPr lang="en-US">
                <a:solidFill>
                  <a:srgbClr val="EAA833"/>
                </a:solidFill>
                <a:latin typeface="Source Sans Pro"/>
                <a:ea typeface="Source Sans Pro"/>
              </a:rPr>
              <a:t>, </a:t>
            </a:r>
            <a:r>
              <a:rPr lang="en-US">
                <a:solidFill>
                  <a:srgbClr val="003C71"/>
                </a:solidFill>
                <a:latin typeface="Source Sans Pro"/>
                <a:ea typeface="Source Sans Pro"/>
              </a:rPr>
              <a:t>not food quantity</a:t>
            </a:r>
          </a:p>
          <a:p>
            <a:pPr marL="457200" indent="-457200"/>
            <a:r>
              <a:rPr lang="en-US">
                <a:solidFill>
                  <a:srgbClr val="003C71"/>
                </a:solidFill>
                <a:latin typeface="Source Sans Pro"/>
                <a:ea typeface="Source Sans Pro"/>
              </a:rPr>
              <a:t>Vegetables, fruits, legumes, grains, nuts/seeds, extra virgin olive oil, moderate amounts of fish/shellfish, low intake of meat, dairy, eggs, refined sugars and animal fats</a:t>
            </a:r>
          </a:p>
          <a:p>
            <a:pPr marL="457200" indent="-457200"/>
            <a:endParaRPr lang="en-US">
              <a:ea typeface="Source Sans Pro"/>
            </a:endParaRPr>
          </a:p>
        </p:txBody>
      </p:sp>
      <p:pic>
        <p:nvPicPr>
          <p:cNvPr id="2" name="Picture 1" descr="A pile of vegetables and a bottle of oil&#10;&#10;AI-generated content may be incorrect.">
            <a:extLst>
              <a:ext uri="{FF2B5EF4-FFF2-40B4-BE49-F238E27FC236}">
                <a16:creationId xmlns:a16="http://schemas.microsoft.com/office/drawing/2014/main" id="{7B96425E-1B52-D075-AE13-E2A9DB994B5C}"/>
              </a:ext>
            </a:extLst>
          </p:cNvPr>
          <p:cNvPicPr>
            <a:picLocks noChangeAspect="1"/>
          </p:cNvPicPr>
          <p:nvPr/>
        </p:nvPicPr>
        <p:blipFill>
          <a:blip r:embed="rId2"/>
          <a:stretch>
            <a:fillRect/>
          </a:stretch>
        </p:blipFill>
        <p:spPr>
          <a:xfrm>
            <a:off x="8728764" y="201266"/>
            <a:ext cx="3095488" cy="18554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descr="A group of bowls of different types of beans&#10;&#10;AI-generated content may be incorrect.">
            <a:extLst>
              <a:ext uri="{FF2B5EF4-FFF2-40B4-BE49-F238E27FC236}">
                <a16:creationId xmlns:a16="http://schemas.microsoft.com/office/drawing/2014/main" id="{D6E0D6FC-B5FB-DFA2-27BF-FE6624EB5685}"/>
              </a:ext>
            </a:extLst>
          </p:cNvPr>
          <p:cNvPicPr>
            <a:picLocks noChangeAspect="1"/>
          </p:cNvPicPr>
          <p:nvPr/>
        </p:nvPicPr>
        <p:blipFill>
          <a:blip r:embed="rId3"/>
          <a:stretch>
            <a:fillRect/>
          </a:stretch>
        </p:blipFill>
        <p:spPr>
          <a:xfrm>
            <a:off x="8735392" y="2222777"/>
            <a:ext cx="3087757" cy="18777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descr="A bunch of vegetables in a pile&#10;&#10;AI-generated content may be incorrect.">
            <a:extLst>
              <a:ext uri="{FF2B5EF4-FFF2-40B4-BE49-F238E27FC236}">
                <a16:creationId xmlns:a16="http://schemas.microsoft.com/office/drawing/2014/main" id="{F5327A8E-AD94-7ACA-07EB-82EE75834A83}"/>
              </a:ext>
            </a:extLst>
          </p:cNvPr>
          <p:cNvPicPr>
            <a:picLocks noChangeAspect="1"/>
          </p:cNvPicPr>
          <p:nvPr/>
        </p:nvPicPr>
        <p:blipFill>
          <a:blip r:embed="rId4"/>
          <a:stretch>
            <a:fillRect/>
          </a:stretch>
        </p:blipFill>
        <p:spPr>
          <a:xfrm>
            <a:off x="8724347" y="4315002"/>
            <a:ext cx="3107634" cy="18908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5827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theme/theme1.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w Cen MT-Rockwell">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Template" id="{825A2D58-2688-9E4D-ADAD-65F53E763708}" vid="{027212A5-128C-2B47-BCB3-24C198C3FBA7}"/>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F64F99AF521054283C26762342B8532" ma:contentTypeVersion="11" ma:contentTypeDescription="Create a new document." ma:contentTypeScope="" ma:versionID="9d7f5d63a2984132968684511981fe1c">
  <xsd:schema xmlns:xsd="http://www.w3.org/2001/XMLSchema" xmlns:xs="http://www.w3.org/2001/XMLSchema" xmlns:p="http://schemas.microsoft.com/office/2006/metadata/properties" xmlns:ns2="c1509eda-2f16-4479-b793-31b198978409" xmlns:ns3="547d13fb-1df9-4cfe-a8c4-a3fee7c465ac" targetNamespace="http://schemas.microsoft.com/office/2006/metadata/properties" ma:root="true" ma:fieldsID="377e0b2a37a37491028d4bcaf066c880" ns2:_="" ns3:_="">
    <xsd:import namespace="c1509eda-2f16-4479-b793-31b198978409"/>
    <xsd:import namespace="547d13fb-1df9-4cfe-a8c4-a3fee7c465a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509eda-2f16-4479-b793-31b1989784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0d02a84-76cf-4b07-af89-34d1dfe736e8"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47d13fb-1df9-4cfe-a8c4-a3fee7c465a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f6f8262-ac5f-4fd0-8502-1cddaf4bfe62}" ma:internalName="TaxCatchAll" ma:showField="CatchAllData" ma:web="547d13fb-1df9-4cfe-a8c4-a3fee7c465a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47d13fb-1df9-4cfe-a8c4-a3fee7c465ac" xsi:nil="true"/>
    <lcf76f155ced4ddcb4097134ff3c332f xmlns="c1509eda-2f16-4479-b793-31b19897840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5A966DC-D24A-49FB-90FC-4A211A245B84}">
  <ds:schemaRefs>
    <ds:schemaRef ds:uri="547d13fb-1df9-4cfe-a8c4-a3fee7c465ac"/>
    <ds:schemaRef ds:uri="c1509eda-2f16-4479-b793-31b19897840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6FB3DFC-AF8C-4C79-9976-9B4340140172}">
  <ds:schemaRefs>
    <ds:schemaRef ds:uri="http://schemas.microsoft.com/sharepoint/v3/contenttype/forms"/>
  </ds:schemaRefs>
</ds:datastoreItem>
</file>

<file path=customXml/itemProps3.xml><?xml version="1.0" encoding="utf-8"?>
<ds:datastoreItem xmlns:ds="http://schemas.openxmlformats.org/officeDocument/2006/customXml" ds:itemID="{7E37835A-2D44-42B6-9A5F-21DE58F24AEA}">
  <ds:schemaRefs>
    <ds:schemaRef ds:uri="547d13fb-1df9-4cfe-a8c4-a3fee7c465ac"/>
    <ds:schemaRef ds:uri="c1509eda-2f16-4479-b793-31b198978409"/>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30</Slides>
  <Notes>5</Notes>
  <HiddenSlides>0</HiddenSlide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 2013 - 2022</vt:lpstr>
      <vt:lpstr>Maintain Your Brain: Tips and Lifestyle Habits to Sustain Cognitive Health</vt:lpstr>
      <vt:lpstr>Lisa Nelson, MD </vt:lpstr>
      <vt:lpstr>The Burden of Dementia</vt:lpstr>
      <vt:lpstr>The Good News</vt:lpstr>
      <vt:lpstr>The Maintain Your Brain (MYB) Study</vt:lpstr>
      <vt:lpstr>The "Maintain Your Brain" Study</vt:lpstr>
      <vt:lpstr>How to Maintain YOUR Brain</vt:lpstr>
      <vt:lpstr>PowerPoint Presentation</vt:lpstr>
      <vt:lpstr>The Mediterranean Diet</vt:lpstr>
      <vt:lpstr>Foods to Support Brain Health</vt:lpstr>
      <vt:lpstr>Movement is Medicine!</vt:lpstr>
      <vt:lpstr>Movement is Medicine!</vt:lpstr>
      <vt:lpstr>Forest bathing (shinrin-yoku)</vt:lpstr>
      <vt:lpstr>Emotional Health</vt:lpstr>
      <vt:lpstr>Stress: Not Always a Bad thing!</vt:lpstr>
      <vt:lpstr>Sympathetic Nervous System (SNS)</vt:lpstr>
      <vt:lpstr>Chronic Stress</vt:lpstr>
      <vt:lpstr>What’s the Cure?</vt:lpstr>
      <vt:lpstr>Parasympathetic Nervous System (PNS)</vt:lpstr>
      <vt:lpstr>Yoga and Mindfulness for Emotional Health</vt:lpstr>
      <vt:lpstr>Exercise Your Brain!</vt:lpstr>
      <vt:lpstr>LIMIT THIS!</vt:lpstr>
      <vt:lpstr>Could be Helpful (and Fun) to Add!</vt:lpstr>
      <vt:lpstr>You Can Likely Improve Cognitive Health By...</vt:lpstr>
      <vt:lpstr>Tips to Maintain Cognitive Health:</vt:lpstr>
      <vt:lpstr>In Summary...</vt:lpstr>
      <vt:lpstr>Resources!</vt:lpstr>
      <vt:lpstr>For Everyone...Fitness, Learning, Social Time! </vt:lpstr>
      <vt:lpstr>Online Activities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DeMarco</dc:creator>
  <cp:revision>2</cp:revision>
  <dcterms:created xsi:type="dcterms:W3CDTF">2023-02-07T02:36:31Z</dcterms:created>
  <dcterms:modified xsi:type="dcterms:W3CDTF">2025-02-27T19:44:47Z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0x0101006F64F99AF521054283C26762342B8532</vt:lpwstr>
  </property>
  <property fmtid="{D5CDD505-2E9C-101B-9397-08002B2CF9AE}" pid="3" name="MediaServiceImageTags">
    <vt:lpwstr/>
  </property>
</Properties>
</file>